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Proxima Nova"/>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roximaNova-bold.fntdata"/><Relationship Id="rId11" Type="http://schemas.openxmlformats.org/officeDocument/2006/relationships/slide" Target="slides/slide7.xml"/><Relationship Id="rId22" Type="http://schemas.openxmlformats.org/officeDocument/2006/relationships/font" Target="fonts/ProximaNova-boldItalic.fntdata"/><Relationship Id="rId10" Type="http://schemas.openxmlformats.org/officeDocument/2006/relationships/slide" Target="slides/slide6.xml"/><Relationship Id="rId21" Type="http://schemas.openxmlformats.org/officeDocument/2006/relationships/font" Target="fonts/ProximaNova-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ProximaNova-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333333"/>
                </a:solidFill>
                <a:highlight>
                  <a:srgbClr val="FFFFFF"/>
                </a:highlight>
              </a:rPr>
              <a:t>- In this talk I'd like to quickly overview the internals of an Ethereum client implementation.</a:t>
            </a:r>
            <a:endParaRPr sz="1000">
              <a:solidFill>
                <a:srgbClr val="333333"/>
              </a:solidFill>
              <a:highlight>
                <a:srgbClr val="FFFFFF"/>
              </a:highlight>
            </a:endParaRPr>
          </a:p>
          <a:p>
            <a:pPr indent="0" lvl="0" marL="0" rtl="0" algn="l">
              <a:spcBef>
                <a:spcPts val="0"/>
              </a:spcBef>
              <a:spcAft>
                <a:spcPts val="0"/>
              </a:spcAft>
              <a:buNone/>
            </a:pPr>
            <a:r>
              <a:rPr lang="en" sz="1000">
                <a:solidFill>
                  <a:srgbClr val="333333"/>
                </a:solidFill>
                <a:highlight>
                  <a:srgbClr val="FFFFFF"/>
                </a:highlight>
              </a:rPr>
              <a:t>- I am familiar most of all with C++ client implementation, but there're a lot of common ideas behind all of the clients and in this talk I'm not going to tell about C++ client in particular, but about the general view of what any client should consist of, the things that you definitely need to implement as a part of any client</a:t>
            </a:r>
            <a:endParaRPr sz="1000">
              <a:solidFill>
                <a:srgbClr val="333333"/>
              </a:solidFill>
              <a:highlight>
                <a:srgbClr val="FFFFFF"/>
              </a:highlight>
            </a:endParaRPr>
          </a:p>
          <a:p>
            <a:pPr indent="0" lvl="0" marL="0" rtl="0" algn="l">
              <a:spcBef>
                <a:spcPts val="0"/>
              </a:spcBef>
              <a:spcAft>
                <a:spcPts val="0"/>
              </a:spcAft>
              <a:buNone/>
            </a:pPr>
            <a:r>
              <a:rPr lang="en" sz="1000">
                <a:solidFill>
                  <a:srgbClr val="333333"/>
                </a:solidFill>
                <a:highlight>
                  <a:srgbClr val="FFFFFF"/>
                </a:highlight>
              </a:rPr>
              <a:t>- This talk might be interesting to anyone who is new to this topic and is wondering about the practical details about how Ethereum works under the hood, or to anyone who might be considering implementing a new Ethereum client using their favorite programming language. And I could recommend it as a best way to get a deeper understanding of the protocol.</a:t>
            </a:r>
            <a:endParaRPr sz="1000">
              <a:solidFill>
                <a:srgbClr val="333333"/>
              </a:solidFill>
              <a:highlight>
                <a:srgbClr val="FFFFFF"/>
              </a:highlight>
            </a:endParaRPr>
          </a:p>
          <a:p>
            <a:pPr indent="0" lvl="0" marL="0" rtl="0" algn="l">
              <a:spcBef>
                <a:spcPts val="0"/>
              </a:spcBef>
              <a:spcAft>
                <a:spcPts val="0"/>
              </a:spcAft>
              <a:buNone/>
            </a:pPr>
            <a:r>
              <a:rPr lang="en" sz="1000">
                <a:solidFill>
                  <a:srgbClr val="333333"/>
                </a:solidFill>
                <a:highlight>
                  <a:srgbClr val="FFFFFF"/>
                </a:highlight>
              </a:rPr>
              <a:t>- I'm sure everyone knows what a client is, it's a piece of software that allows you to connect to Ethereum network, run a node and interact with Ethereum.</a:t>
            </a:r>
            <a:endParaRPr sz="1000">
              <a:solidFill>
                <a:srgbClr val="333333"/>
              </a:solidFill>
              <a:highlight>
                <a:srgbClr val="FFFFFF"/>
              </a:highlight>
            </a:endParaRPr>
          </a:p>
          <a:p>
            <a:pPr indent="0" lvl="0" marL="0" rtl="0" algn="l">
              <a:spcBef>
                <a:spcPts val="0"/>
              </a:spcBef>
              <a:spcAft>
                <a:spcPts val="0"/>
              </a:spcAft>
              <a:buNone/>
            </a:pPr>
            <a:r>
              <a:rPr lang="en" sz="1000">
                <a:solidFill>
                  <a:srgbClr val="333333"/>
                </a:solidFill>
                <a:highlight>
                  <a:srgbClr val="FFFFFF"/>
                </a:highlight>
              </a:rPr>
              <a:t>- And usually all the teams working on the clients clearly separate any user-friendly GUI from the client backend and it this talk by the client I mean only the backend core part, not intended to be end-user-friendly.</a:t>
            </a:r>
            <a:endParaRPr sz="1000">
              <a:solidFill>
                <a:srgbClr val="333333"/>
              </a:solidFill>
              <a:highlight>
                <a:srgbClr val="FFFFFF"/>
              </a:highlight>
            </a:endParaRPr>
          </a:p>
          <a:p>
            <a:pPr indent="0" lvl="0" marL="0" rtl="0" algn="l">
              <a:spcBef>
                <a:spcPts val="0"/>
              </a:spcBef>
              <a:spcAft>
                <a:spcPts val="0"/>
              </a:spcAft>
              <a:buNone/>
            </a:pPr>
            <a:r>
              <a:rPr lang="en" sz="1000">
                <a:solidFill>
                  <a:srgbClr val="333333"/>
                </a:solidFill>
                <a:highlight>
                  <a:srgbClr val="FFFFFF"/>
                </a:highlight>
              </a:rPr>
              <a:t>- Essentially a client is an implementation of the Ethereum protocol as specified by the Yellow Paper, the main formal specification of Ethereum. But not only that.</a:t>
            </a:r>
            <a:endParaRPr sz="1000">
              <a:solidFill>
                <a:srgbClr val="333333"/>
              </a:solidFill>
              <a:highlight>
                <a:srgbClr val="FFFFFF"/>
              </a:highlight>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fdfe43be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dfe43be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RPC is the primary way for the Dapps to communicate with the client, and since the Dapps might be considered the primary users of the Ethereum clients, RPC is in this sense the main interface of the client.</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If you're a Dapp developer, then you know that RPC is what underlies </a:t>
            </a:r>
            <a:r>
              <a:rPr b="1" lang="en" sz="1000">
                <a:solidFill>
                  <a:srgbClr val="333333"/>
                </a:solidFill>
                <a:highlight>
                  <a:srgbClr val="FFFFFF"/>
                </a:highlight>
              </a:rPr>
              <a:t>web3.js</a:t>
            </a:r>
            <a:r>
              <a:rPr lang="en" sz="1000">
                <a:solidFill>
                  <a:srgbClr val="333333"/>
                </a:solidFill>
                <a:highlight>
                  <a:srgbClr val="FFFFFF"/>
                </a:highlight>
              </a:rPr>
              <a:t> interface which is used in the Dapp code to communicate with the node.</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b="1" lang="en" sz="1000">
                <a:solidFill>
                  <a:srgbClr val="333333"/>
                </a:solidFill>
                <a:highlight>
                  <a:srgbClr val="FFFFFF"/>
                </a:highlight>
              </a:rPr>
              <a:t>JSON-RPC</a:t>
            </a:r>
            <a:r>
              <a:rPr lang="en" sz="1000">
                <a:solidFill>
                  <a:srgbClr val="333333"/>
                </a:solidFill>
                <a:highlight>
                  <a:srgbClr val="FFFFFF"/>
                </a:highlight>
              </a:rPr>
              <a:t> is used as a RPC protocol</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Note also that it can be used both with the locally run client and remotely through HTTP</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And there’s the the link to the API specs, all the clients to be usable should provide at least the methods specified in this document.</a:t>
            </a:r>
            <a:endParaRPr sz="1000">
              <a:solidFill>
                <a:srgbClr val="333333"/>
              </a:solidFill>
              <a:highlight>
                <a:srgbClr val="FFFFFF"/>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feec7a7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feec7a7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Every client should have at least the very basic wallet functionality if it expects the Dapps using it to create and send the transactions. And of course usually you would want that, so all the clients typically have support for this.</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This doesn't necessary mean that we need any kind of a end-user friendly graphic interface, it’s just a backend we’re talking about, so all we need here is to have a wallet functionality and an access to it through RPC.</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So the client should at least have the ability to manage user's accounts (like create, import/export, list the accounts etc.) and the ability to sign the transactions with the account's private key. </a:t>
            </a:r>
            <a:endParaRPr sz="1000">
              <a:solidFill>
                <a:srgbClr val="333333"/>
              </a:solidFill>
              <a:highlight>
                <a:srgbClr val="FFFFFF"/>
              </a:highlight>
            </a:endParaRPr>
          </a:p>
          <a:p>
            <a:pPr indent="0" lvl="0" marL="0" rtl="0" algn="l">
              <a:spcBef>
                <a:spcPts val="0"/>
              </a:spcBef>
              <a:spcAft>
                <a:spcPts val="0"/>
              </a:spcAft>
              <a:buNone/>
            </a:pPr>
            <a:r>
              <a:t/>
            </a:r>
            <a:endParaRPr sz="1000">
              <a:solidFill>
                <a:srgbClr val="333333"/>
              </a:solidFill>
              <a:highlight>
                <a:srgbClr val="FFFFFF"/>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feec7a76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feec7a76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333333"/>
                </a:solidFill>
                <a:highlight>
                  <a:srgbClr val="FFFFFF"/>
                </a:highlight>
              </a:rPr>
              <a:t>And here are some features that are not so critical but are nice to have in the client as they can make the user's life easier, both for human users and the Dapps.</a:t>
            </a:r>
            <a:endParaRPr sz="1000">
              <a:solidFill>
                <a:srgbClr val="333333"/>
              </a:solidFill>
              <a:highlight>
                <a:srgbClr val="FFFFFF"/>
              </a:highlight>
            </a:endParaRPr>
          </a:p>
          <a:p>
            <a:pPr indent="0" lvl="0" marL="0" rtl="0" algn="l">
              <a:spcBef>
                <a:spcPts val="0"/>
              </a:spcBef>
              <a:spcAft>
                <a:spcPts val="0"/>
              </a:spcAft>
              <a:buNone/>
            </a:pPr>
            <a:r>
              <a:rPr lang="en" sz="1000">
                <a:solidFill>
                  <a:srgbClr val="333333"/>
                </a:solidFill>
                <a:highlight>
                  <a:srgbClr val="FFFFFF"/>
                </a:highlight>
              </a:rPr>
              <a:t>So this could be</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Import &amp; export of blockchain data.</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Interactive console supporting web3.js calls</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Additional tools useful for debugging. For example a tool for running EVM code and seeing its results.</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Compilers from high-level languages like solidity, lll or serpent </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Also I mention the mining here. It's kind of a big and important feature of course, but in fact it's not really an indispensable part of the client, you don't need to have mining support in you client for it to be usable by the Dapps. It can be completely separated from the client itself, like we did it for cpp-ethereum - having a GPU miner as a completely separate project</a:t>
            </a:r>
            <a:endParaRPr sz="1000">
              <a:solidFill>
                <a:srgbClr val="333333"/>
              </a:solidFill>
              <a:highlight>
                <a:srgbClr val="FFFFFF"/>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5400eee15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5400eee15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333333"/>
                </a:solidFill>
                <a:highlight>
                  <a:srgbClr val="FFFFFF"/>
                </a:highlight>
              </a:rPr>
              <a:t>Consensus tests are a comprehensive corpus of tests developed and maintained by our testing team. Essentially they are JSON files, each one specifying some initial state of Ethereum, some operations on it (in the form or transactions, blocks) and expected state after that. What is required from the client implementation here is to be able tparse these files, run the test and compare the final state. And to pass all of the tests, of course.</a:t>
            </a:r>
            <a:endParaRPr sz="1000">
              <a:solidFill>
                <a:srgbClr val="333333"/>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5400eee15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5400eee15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000">
                <a:solidFill>
                  <a:srgbClr val="333333"/>
                </a:solidFill>
              </a:rPr>
              <a:t>And this concludes my overview of the the building blocks of the Ethereum client. If you're interested in getting into more details you're welcome to dive into code repositories &amp; documentation or to join developer gitter channels.</a:t>
            </a:r>
            <a:endParaRPr sz="1000">
              <a:solidFill>
                <a:srgbClr val="333333"/>
              </a:solidFill>
            </a:endParaRPr>
          </a:p>
          <a:p>
            <a:pPr indent="0" lvl="0" marL="0" rtl="0" algn="l">
              <a:lnSpc>
                <a:spcPct val="115000"/>
              </a:lnSpc>
              <a:spcBef>
                <a:spcPts val="1400"/>
              </a:spcBef>
              <a:spcAft>
                <a:spcPts val="300"/>
              </a:spcAft>
              <a:buNone/>
            </a:pPr>
            <a:r>
              <a:rPr lang="en" sz="1000">
                <a:solidFill>
                  <a:srgbClr val="333333"/>
                </a:solidFill>
              </a:rPr>
              <a:t>Thank you for your time.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4bd5d079f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4bd5d079f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This is a high-level overview of more or less everything you can find in the client. </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The middle part (in yellow) is the implementation of the Ethereum protocol itself, it is the part specified by the Yellow paper and this is where all client developers should follow the specification very carefully, because it directly affects consensus in the network, and if there's some disagreement in how a client should behave it can lead to the unintentional fork in the network. </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All the rest is where developers have some freedom in choosing the approach/</a:t>
            </a:r>
            <a:r>
              <a:rPr lang="en" sz="1000">
                <a:solidFill>
                  <a:srgbClr val="333333"/>
                </a:solidFill>
                <a:highlight>
                  <a:schemeClr val="lt1"/>
                </a:highlight>
              </a:rPr>
              <a:t>technology/</a:t>
            </a:r>
            <a:r>
              <a:rPr lang="en" sz="1000">
                <a:solidFill>
                  <a:srgbClr val="333333"/>
                </a:solidFill>
                <a:highlight>
                  <a:srgbClr val="FFFFFF"/>
                </a:highlight>
              </a:rPr>
              <a:t>strategy of how to implement it or for some parts maybe whether to implement it at all.</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4bd5d079f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4bd5d079f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The networking layer is essentially the implementation of the peer-to-peer protocol which specifies how the nodes in the ethereum network communicate with one another.</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In fact this is not one single protocol, but a family of protocols. </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One important of them is the</a:t>
            </a:r>
            <a:r>
              <a:rPr b="1" lang="en" sz="1000">
                <a:solidFill>
                  <a:srgbClr val="333333"/>
                </a:solidFill>
                <a:highlight>
                  <a:srgbClr val="FFFFFF"/>
                </a:highlight>
              </a:rPr>
              <a:t> node discovery protocol</a:t>
            </a:r>
            <a:r>
              <a:rPr lang="en" sz="1000">
                <a:solidFill>
                  <a:srgbClr val="333333"/>
                </a:solidFill>
                <a:highlight>
                  <a:srgbClr val="FFFFFF"/>
                </a:highlight>
              </a:rPr>
              <a:t> (that is the algorithm of how the nodes find one another in the network). </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Others are nicely designed as two levels of protocols: the lower-level protocol is called </a:t>
            </a:r>
            <a:r>
              <a:rPr b="1" lang="en" sz="1000">
                <a:solidFill>
                  <a:srgbClr val="333333"/>
                </a:solidFill>
                <a:highlight>
                  <a:srgbClr val="FFFFFF"/>
                </a:highlight>
              </a:rPr>
              <a:t>devp2p</a:t>
            </a:r>
            <a:r>
              <a:rPr lang="en" sz="1000">
                <a:solidFill>
                  <a:srgbClr val="333333"/>
                </a:solidFill>
                <a:highlight>
                  <a:srgbClr val="FFFFFF"/>
                </a:highlight>
              </a:rPr>
              <a:t>, and together with something even lowel-level (transport level) called RLPx  basically specify how the nodes in the network can exchange binary-encoded messages.  BTW for binary serialization of the data, ethereum uses a special format called RLP (which stands for recursive length prefix) and it's used not only in networking but everywhere in the ethereum protocol. So devp2p basically specifies how the nodes can talk to one another with RLP-encoded messages. </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Other higher-level protocols are based on devp2p and they specify which data exactly can be exchanged.</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So </a:t>
            </a:r>
            <a:r>
              <a:rPr b="1" lang="en" sz="1000">
                <a:solidFill>
                  <a:srgbClr val="333333"/>
                </a:solidFill>
                <a:highlight>
                  <a:srgbClr val="FFFFFF"/>
                </a:highlight>
              </a:rPr>
              <a:t>eth protocol </a:t>
            </a:r>
            <a:r>
              <a:rPr lang="en" sz="1000">
                <a:solidFill>
                  <a:srgbClr val="333333"/>
                </a:solidFill>
                <a:highlight>
                  <a:srgbClr val="FFFFFF"/>
                </a:highlight>
              </a:rPr>
              <a:t>specifies how the nodes exchange the mined blocks and the unmined pending transactions.</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There are also other protocols which are used to download the data during fast and warp sync and they are also based on devp2p.</a:t>
            </a:r>
            <a:endParaRPr sz="1000">
              <a:solidFill>
                <a:srgbClr val="333333"/>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48b1425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48b1425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000">
                <a:solidFill>
                  <a:srgbClr val="333333"/>
                </a:solidFill>
                <a:highlight>
                  <a:srgbClr val="FFFFFF"/>
                </a:highlight>
              </a:rPr>
              <a:t>Any client needs some persistent storage for the blockchain and the state data. Typically clients use some kind of key-value storage database, because this fits naturally all the needs of an ethereum client. cpp-ethereum and go-ethereum for example both use LevelDB for that.</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What is this distinction between the blockchain and the state data. It can in fact be stored all in the single database or in separate databases but anyway it's pretty distinct data. The blockchain is obviously the storage for all of the blocks and all of the transactions of blocks. </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And the state data is kind of orthogonal to that. It is the information about all the accounts currently existing in Ethereum, their balances, nonces, code of contracts, storage of contracts.</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Also typically the clients implement some indexing and caching strategies on top of the database to make queries more efficient.</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Some clients have also some pruning strategy for the state data, that is compacting the state database by removing some older parts of it that are not normally needed.</a:t>
            </a:r>
            <a:endParaRPr sz="1000">
              <a:solidFill>
                <a:srgbClr val="333333"/>
              </a:solidFill>
              <a:highlight>
                <a:srgbClr val="FFFFFF"/>
              </a:high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fdfe43b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fdfe43b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Synchronization is the process that allows us to get the blockchain and the latest state data from other nodes of the network. So we can say that it is built on top of both networking and the database layers, as it gets the data over the network through one of the network protocols and this data ends up in the database.</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There are currently at least three known methods to organize the synchronization</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b="1" lang="en" sz="1000">
                <a:solidFill>
                  <a:srgbClr val="333333"/>
                </a:solidFill>
                <a:highlight>
                  <a:srgbClr val="FFFFFF"/>
                </a:highlight>
              </a:rPr>
              <a:t>Full sync </a:t>
            </a:r>
            <a:r>
              <a:rPr lang="en" sz="1000">
                <a:solidFill>
                  <a:srgbClr val="333333"/>
                </a:solidFill>
                <a:highlight>
                  <a:srgbClr val="FFFFFF"/>
                </a:highlight>
              </a:rPr>
              <a:t>(also known as archive sync) is historically the first one that appeared in Ethereum. It downloads all of the blocks one by one and executes each and every one of the transactions. So this </a:t>
            </a:r>
            <a:r>
              <a:rPr lang="en" sz="1000">
                <a:solidFill>
                  <a:srgbClr val="333333"/>
                </a:solidFill>
                <a:highlight>
                  <a:srgbClr val="FFFFFF"/>
                </a:highlight>
              </a:rPr>
              <a:t>way </a:t>
            </a:r>
            <a:r>
              <a:rPr lang="en" sz="1000">
                <a:solidFill>
                  <a:srgbClr val="333333"/>
                </a:solidFill>
                <a:highlight>
                  <a:srgbClr val="FFFFFF"/>
                </a:highlight>
              </a:rPr>
              <a:t>you calculate the full state of Ethereum according to each processed block, and in the end you have what is called an archive node, which means that you have all of the intermediate states and you can query any of them. In practice doing this for the whole blockchain is terribly inefficient and it will take ages to complete nowadays. So almost no one really uses this by itself.</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b="1" lang="en" sz="1000">
                <a:solidFill>
                  <a:srgbClr val="333333"/>
                </a:solidFill>
                <a:highlight>
                  <a:srgbClr val="FFFFFF"/>
                </a:highlight>
              </a:rPr>
              <a:t>Fast sync</a:t>
            </a:r>
            <a:r>
              <a:rPr lang="en" sz="1000">
                <a:solidFill>
                  <a:srgbClr val="333333"/>
                </a:solidFill>
                <a:highlight>
                  <a:srgbClr val="FFFFFF"/>
                </a:highlight>
              </a:rPr>
              <a:t> also downloads the blocks, but instead of executing all the transactions it gets the full state of Ethereum by downloading it as well. So where the full sync calculates the state locally, the fast sync instead downloads the result of this calculation from other nodes, that's the main difference. Fast sync also for efficiency reasons skips some PoW verification for some blocks, still trying to remain as secure as possible. And in general this approach allows to make sync time pretty </a:t>
            </a:r>
            <a:r>
              <a:rPr lang="en" sz="1000">
                <a:solidFill>
                  <a:srgbClr val="333333"/>
                </a:solidFill>
                <a:highlight>
                  <a:srgbClr val="FFFFFF"/>
                </a:highlight>
              </a:rPr>
              <a:t>manageable</a:t>
            </a:r>
            <a:r>
              <a:rPr lang="en" sz="1000">
                <a:solidFill>
                  <a:srgbClr val="333333"/>
                </a:solidFill>
                <a:highlight>
                  <a:srgbClr val="FFFFFF"/>
                </a:highlight>
              </a:rPr>
              <a:t>.</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b="1" lang="en" sz="1000">
                <a:solidFill>
                  <a:srgbClr val="333333"/>
                </a:solidFill>
                <a:highlight>
                  <a:srgbClr val="FFFFFF"/>
                </a:highlight>
              </a:rPr>
              <a:t>Warp/snapshot sync</a:t>
            </a:r>
            <a:r>
              <a:rPr lang="en" sz="1000">
                <a:solidFill>
                  <a:srgbClr val="333333"/>
                </a:solidFill>
                <a:highlight>
                  <a:srgbClr val="FFFFFF"/>
                </a:highlight>
              </a:rPr>
              <a:t> is downloading the compressed snapshot of everything needed to start the node, including the blocks (at least some number of recent ones) and the state corresponding to the last block. </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I should note that although as I said the full sync is terribly inefficient nowadays, it is nevertheless the </a:t>
            </a:r>
            <a:r>
              <a:rPr b="1" lang="en" sz="1000">
                <a:solidFill>
                  <a:srgbClr val="333333"/>
                </a:solidFill>
                <a:highlight>
                  <a:srgbClr val="FFFFFF"/>
                </a:highlight>
              </a:rPr>
              <a:t>absolutely essential component</a:t>
            </a:r>
            <a:r>
              <a:rPr lang="en" sz="1000">
                <a:solidFill>
                  <a:srgbClr val="333333"/>
                </a:solidFill>
                <a:highlight>
                  <a:srgbClr val="FFFFFF"/>
                </a:highlight>
              </a:rPr>
              <a:t> of any client. </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One reason is security. Even if you don’t want to have an archive node, both fast sync and snapshot sync at some point close to being complete  switch to the full sync. That way you can be sure that the latest state you have is based upon your own local transaction execution and not something you've got from the untrusted nodes on the network</a:t>
            </a:r>
            <a:r>
              <a:rPr lang="en" sz="1000">
                <a:solidFill>
                  <a:srgbClr val="333333"/>
                </a:solidFill>
                <a:highlight>
                  <a:srgbClr val="FFFFFF"/>
                </a:highlight>
              </a:rPr>
              <a:t>.</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Another reason is that when your node gets behind the current chain (like for example if it was turned off for some time) you need to get all the blocks that were mined during this down time and usually the more efficient way to get these missing blocks is to get them through the full sync.</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To summarize:  to have a client that can be practically used as a full node  in real ethereum networks, you'll need to implement at least full sync and at least one of the fast sync or the snapshot sync.</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There’s also a </a:t>
            </a:r>
            <a:r>
              <a:rPr b="1" lang="en" sz="1000">
                <a:solidFill>
                  <a:srgbClr val="333333"/>
                </a:solidFill>
                <a:highlight>
                  <a:srgbClr val="FFFFFF"/>
                </a:highlight>
              </a:rPr>
              <a:t>Light Client</a:t>
            </a:r>
            <a:r>
              <a:rPr lang="en" sz="1000">
                <a:solidFill>
                  <a:srgbClr val="333333"/>
                </a:solidFill>
                <a:highlight>
                  <a:srgbClr val="FFFFFF"/>
                </a:highlight>
              </a:rPr>
              <a:t> technology, which is not exactly the form of organizing the synchronization, but a way to run a client without the need to have the full blockchain and the state. Instead of having all of the state in the local database  the light client can request the needed parts of it from the peers and downloads them when needed.</a:t>
            </a:r>
            <a:endParaRPr sz="1000">
              <a:solidFill>
                <a:srgbClr val="333333"/>
              </a:solidFill>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fdfe43be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fdfe43be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333333"/>
                </a:solidFill>
                <a:highlight>
                  <a:srgbClr val="FFFFFF"/>
                </a:highlight>
              </a:rPr>
              <a:t>This is the first one of the consensus-critical components, which are specified directly by the Yellow Paper. It is essentially the implementation of the rules around the data structures like the block, the transaction, for example the rules about constructing a block, filling its fields, calculating the block difficulty, the rules about signing the transaction with the user’s private key, the rules for encoding all of this in RLP format, the rules for validating blocks and transactions coming over the network, etc.</a:t>
            </a:r>
            <a:endParaRPr sz="1000">
              <a:solidFill>
                <a:srgbClr val="333333"/>
              </a:solidFill>
              <a:highlight>
                <a:srgbClr val="FFFFFF"/>
              </a:highlight>
            </a:endParaRPr>
          </a:p>
          <a:p>
            <a:pPr indent="0" lvl="0" marL="0" rtl="0" algn="l">
              <a:spcBef>
                <a:spcPts val="0"/>
              </a:spcBef>
              <a:spcAft>
                <a:spcPts val="0"/>
              </a:spcAft>
              <a:buNone/>
            </a:pPr>
            <a:r>
              <a:t/>
            </a:r>
            <a:endParaRPr sz="1000">
              <a:solidFill>
                <a:srgbClr val="333333"/>
              </a:solidFill>
              <a:highlight>
                <a:srgbClr val="FFFFFF"/>
              </a:highlight>
            </a:endParaRPr>
          </a:p>
          <a:p>
            <a:pPr indent="0" lvl="0" marL="0" rtl="0" algn="l">
              <a:spcBef>
                <a:spcPts val="0"/>
              </a:spcBef>
              <a:spcAft>
                <a:spcPts val="0"/>
              </a:spcAft>
              <a:buNone/>
            </a:pPr>
            <a:r>
              <a:rPr lang="en" sz="1000">
                <a:solidFill>
                  <a:srgbClr val="333333"/>
                </a:solidFill>
                <a:highlight>
                  <a:srgbClr val="FFFFFF"/>
                </a:highlight>
              </a:rPr>
              <a:t>It might seem that </a:t>
            </a:r>
            <a:r>
              <a:rPr lang="en" sz="1000">
                <a:solidFill>
                  <a:srgbClr val="333333"/>
                </a:solidFill>
                <a:highlight>
                  <a:srgbClr val="FFFFFF"/>
                </a:highlight>
              </a:rPr>
              <a:t>there are</a:t>
            </a:r>
            <a:r>
              <a:rPr lang="en" sz="1000">
                <a:solidFill>
                  <a:srgbClr val="333333"/>
                </a:solidFill>
                <a:highlight>
                  <a:srgbClr val="FFFFFF"/>
                </a:highlight>
              </a:rPr>
              <a:t> many difficult rules here but I would say this part is not so complicated and pretty </a:t>
            </a:r>
            <a:r>
              <a:rPr lang="en" sz="1000">
                <a:solidFill>
                  <a:srgbClr val="333333"/>
                </a:solidFill>
                <a:highlight>
                  <a:srgbClr val="FFFFFF"/>
                </a:highlight>
              </a:rPr>
              <a:t>straightforward</a:t>
            </a:r>
            <a:r>
              <a:rPr lang="en" sz="1000">
                <a:solidFill>
                  <a:srgbClr val="333333"/>
                </a:solidFill>
                <a:highlight>
                  <a:srgbClr val="FFFFFF"/>
                </a:highlight>
              </a:rPr>
              <a:t> to implement, because it is so precisely specified and all you need is just to take care to follow the specification</a:t>
            </a:r>
            <a:endParaRPr sz="1000">
              <a:solidFill>
                <a:srgbClr val="333333"/>
              </a:solidFill>
              <a:highlight>
                <a:srgbClr val="FFFFFF"/>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fdfe43be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fdfe43be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000">
                <a:solidFill>
                  <a:srgbClr val="333333"/>
                </a:solidFill>
                <a:highlight>
                  <a:srgbClr val="FFFFFF"/>
                </a:highlight>
              </a:rPr>
              <a:t>Another important part of the client data, specified by the protocol, is the State. As I already mentioned this is the current information about all the accounts and contracts of Ethereum. </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So this part of the client implementation as well consists of precisely following the specification about what constitutes the account. And also what is needed from the client here is to implement this awesome tree data structure called the Merkle Patricia Trie, which allows to compactly store and efficiently query all of the state data.</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This means that on the physical storage level the State database stores only the nodes of this trie. Then the responsibility of this component is to provide the higher-level interface to this storage in the form of convenient access to the ethereum accounts data. </a:t>
            </a:r>
            <a:endParaRPr sz="1000">
              <a:solidFill>
                <a:srgbClr val="333333"/>
              </a:solidFill>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dfe43be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dfe43be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1400"/>
              </a:spcBef>
              <a:spcAft>
                <a:spcPts val="0"/>
              </a:spcAft>
              <a:buClr>
                <a:srgbClr val="333333"/>
              </a:buClr>
              <a:buSzPts val="1000"/>
              <a:buChar char="-"/>
            </a:pPr>
            <a:r>
              <a:rPr lang="en" sz="1000">
                <a:solidFill>
                  <a:srgbClr val="333333"/>
                </a:solidFill>
              </a:rPr>
              <a:t>Ethereum Virtual Machine is the client component that executes the code of smart contracts.</a:t>
            </a:r>
            <a:endParaRPr sz="1000">
              <a:solidFill>
                <a:srgbClr val="333333"/>
              </a:solidFill>
            </a:endParaRPr>
          </a:p>
          <a:p>
            <a:pPr indent="-292100" lvl="0" marL="457200" rtl="0" algn="l">
              <a:lnSpc>
                <a:spcPct val="115000"/>
              </a:lnSpc>
              <a:spcBef>
                <a:spcPts val="0"/>
              </a:spcBef>
              <a:spcAft>
                <a:spcPts val="0"/>
              </a:spcAft>
              <a:buClr>
                <a:srgbClr val="333333"/>
              </a:buClr>
              <a:buSzPts val="1000"/>
              <a:buChar char="-"/>
            </a:pPr>
            <a:r>
              <a:rPr lang="en" sz="1000">
                <a:solidFill>
                  <a:srgbClr val="333333"/>
                </a:solidFill>
                <a:highlight>
                  <a:srgbClr val="FFFFFF"/>
                </a:highlight>
              </a:rPr>
              <a:t>More exactly what it does is first it receives some input data and the bytecode to execute. This  bytecode is the binary sequence of instruction codes and their operands. (Note that EVM doesn't know anything about Solidity or any other high-level programming language.) </a:t>
            </a:r>
            <a:endParaRPr sz="1000">
              <a:solidFill>
                <a:srgbClr val="333333"/>
              </a:solidFill>
              <a:highlight>
                <a:srgbClr val="FFFFFF"/>
              </a:highlight>
            </a:endParaRPr>
          </a:p>
          <a:p>
            <a:pPr indent="-292100" lvl="0" marL="457200" rtl="0" algn="l">
              <a:lnSpc>
                <a:spcPct val="115000"/>
              </a:lnSpc>
              <a:spcBef>
                <a:spcPts val="0"/>
              </a:spcBef>
              <a:spcAft>
                <a:spcPts val="0"/>
              </a:spcAft>
              <a:buClr>
                <a:srgbClr val="333333"/>
              </a:buClr>
              <a:buSzPts val="1000"/>
              <a:buChar char="-"/>
            </a:pPr>
            <a:r>
              <a:rPr lang="en" sz="1000">
                <a:solidFill>
                  <a:srgbClr val="333333"/>
                </a:solidFill>
                <a:highlight>
                  <a:srgbClr val="FFFFFF"/>
                </a:highlight>
              </a:rPr>
              <a:t>It executes these instructions of the bytecode, calculates the gas consumption for this execution, performs the corresponding updates of the State (for example saving something into the contract storage) and returns some result data or an error.</a:t>
            </a:r>
            <a:endParaRPr sz="1000">
              <a:solidFill>
                <a:srgbClr val="333333"/>
              </a:solidFill>
              <a:highlight>
                <a:srgbClr val="FFFFFF"/>
              </a:highlight>
            </a:endParaRPr>
          </a:p>
          <a:p>
            <a:pPr indent="-292100" lvl="0" marL="457200" rtl="0" algn="l">
              <a:lnSpc>
                <a:spcPct val="115000"/>
              </a:lnSpc>
              <a:spcBef>
                <a:spcPts val="0"/>
              </a:spcBef>
              <a:spcAft>
                <a:spcPts val="0"/>
              </a:spcAft>
              <a:buClr>
                <a:srgbClr val="333333"/>
              </a:buClr>
              <a:buSzPts val="1000"/>
              <a:buChar char="-"/>
            </a:pPr>
            <a:r>
              <a:rPr lang="en" sz="1000">
                <a:solidFill>
                  <a:srgbClr val="333333"/>
                </a:solidFill>
                <a:highlight>
                  <a:srgbClr val="FFFFFF"/>
                </a:highlight>
              </a:rPr>
              <a:t>This is I would say rather complicated to implement part of the client. Implementing the Yellow Paper specification by itself might not be that difficult by but making it work efficiently is an important challenge and the clients have various kinds of optimizations here. </a:t>
            </a:r>
            <a:endParaRPr sz="1000">
              <a:solidFill>
                <a:srgbClr val="333333"/>
              </a:solidFill>
              <a:highlight>
                <a:srgbClr val="FFFFFF"/>
              </a:highlight>
            </a:endParaRPr>
          </a:p>
          <a:p>
            <a:pPr indent="-292100" lvl="0" marL="457200" rtl="0" algn="l">
              <a:lnSpc>
                <a:spcPct val="115000"/>
              </a:lnSpc>
              <a:spcBef>
                <a:spcPts val="0"/>
              </a:spcBef>
              <a:spcAft>
                <a:spcPts val="0"/>
              </a:spcAft>
              <a:buClr>
                <a:srgbClr val="333333"/>
              </a:buClr>
              <a:buSzPts val="1000"/>
              <a:buChar char="-"/>
            </a:pPr>
            <a:r>
              <a:rPr lang="en" sz="1000">
                <a:solidFill>
                  <a:srgbClr val="333333"/>
                </a:solidFill>
                <a:highlight>
                  <a:srgbClr val="FFFFFF"/>
                </a:highlight>
              </a:rPr>
              <a:t>Also I should mention that there exist two different approaches to implementing the EVM: the simpler one is </a:t>
            </a:r>
            <a:r>
              <a:rPr b="1" lang="en" sz="1000">
                <a:solidFill>
                  <a:srgbClr val="333333"/>
                </a:solidFill>
                <a:highlight>
                  <a:srgbClr val="FFFFFF"/>
                </a:highlight>
              </a:rPr>
              <a:t>interpreter</a:t>
            </a:r>
            <a:r>
              <a:rPr lang="en" sz="1000">
                <a:solidFill>
                  <a:srgbClr val="333333"/>
                </a:solidFill>
                <a:highlight>
                  <a:srgbClr val="FFFFFF"/>
                </a:highlight>
              </a:rPr>
              <a:t>, that is executing the instructions one by one as we see them in the bytecode, another one is</a:t>
            </a:r>
            <a:r>
              <a:rPr b="1" lang="en" sz="1000">
                <a:solidFill>
                  <a:srgbClr val="333333"/>
                </a:solidFill>
                <a:highlight>
                  <a:srgbClr val="FFFFFF"/>
                </a:highlight>
              </a:rPr>
              <a:t> just-in-time compilation</a:t>
            </a:r>
            <a:r>
              <a:rPr lang="en" sz="1000">
                <a:solidFill>
                  <a:srgbClr val="333333"/>
                </a:solidFill>
                <a:highlight>
                  <a:srgbClr val="FFFFFF"/>
                </a:highlight>
              </a:rPr>
              <a:t>, that is translating the bytecode into the real hardware machine code and then executing it. </a:t>
            </a:r>
            <a:endParaRPr sz="1000">
              <a:solidFill>
                <a:srgbClr val="333333"/>
              </a:solidFill>
              <a:highlight>
                <a:srgbClr val="FFFFFF"/>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dfe43be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dfe43be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This is the implementation of Proof-of-Work algorithm currently still used by Ethereum, called Ethash.</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The client needs it mainly for two purposes - one is to validate the mined  blocks that we receive over the network from other peers and another one is if the client also supports mining - to create new blocks.</a:t>
            </a:r>
            <a:endParaRPr sz="1000">
              <a:solidFill>
                <a:srgbClr val="333333"/>
              </a:solidFill>
              <a:highlight>
                <a:srgbClr val="FFFFFF"/>
              </a:highlight>
            </a:endParaRPr>
          </a:p>
          <a:p>
            <a:pPr indent="-292100" lvl="0" marL="457200" rtl="0" algn="l">
              <a:spcBef>
                <a:spcPts val="0"/>
              </a:spcBef>
              <a:spcAft>
                <a:spcPts val="0"/>
              </a:spcAft>
              <a:buClr>
                <a:srgbClr val="333333"/>
              </a:buClr>
              <a:buSzPts val="1000"/>
              <a:buChar char="-"/>
            </a:pPr>
            <a:r>
              <a:rPr lang="en" sz="1000">
                <a:solidFill>
                  <a:srgbClr val="333333"/>
                </a:solidFill>
                <a:highlight>
                  <a:srgbClr val="FFFFFF"/>
                </a:highlight>
              </a:rPr>
              <a:t>Some clients also support some other kinds of sealing algorithms, like Proof-of-Authority sealing for Rinkeby or Kovan networks</a:t>
            </a:r>
            <a:endParaRPr sz="1000">
              <a:solidFill>
                <a:srgbClr val="333333"/>
              </a:solidFill>
              <a:highlight>
                <a:srgbClr val="FFFFFF"/>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github.com/ethereum/wiki/wiki/JSON-RPC"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A</a:t>
            </a:r>
            <a:r>
              <a:rPr lang="en" sz="3600"/>
              <a:t>natomy of an Ethereum client</a:t>
            </a:r>
            <a:endParaRPr sz="3600"/>
          </a:p>
        </p:txBody>
      </p:sp>
      <p:sp>
        <p:nvSpPr>
          <p:cNvPr id="60" name="Google Shape;60;p13"/>
          <p:cNvSpPr txBox="1"/>
          <p:nvPr>
            <p:ph idx="1" type="subTitle"/>
          </p:nvPr>
        </p:nvSpPr>
        <p:spPr>
          <a:xfrm>
            <a:off x="510450" y="3182325"/>
            <a:ext cx="83532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Andrei Maiboroda </a:t>
            </a:r>
            <a:r>
              <a:rPr i="1" lang="en"/>
              <a:t>github.com/gumb0</a:t>
            </a:r>
            <a:endParaRPr i="1"/>
          </a:p>
          <a:p>
            <a:pPr indent="0" lvl="0" marL="0" rtl="0" algn="l">
              <a:spcBef>
                <a:spcPts val="0"/>
              </a:spcBef>
              <a:spcAft>
                <a:spcPts val="0"/>
              </a:spcAft>
              <a:buNone/>
            </a:pPr>
            <a:r>
              <a:rPr lang="en"/>
              <a:t>Devcon3</a:t>
            </a:r>
            <a:endParaRPr/>
          </a:p>
        </p:txBody>
      </p:sp>
      <p:pic>
        <p:nvPicPr>
          <p:cNvPr descr="Ethereum-homestead-background-37.jpg" id="61" name="Google Shape;61;p13"/>
          <p:cNvPicPr preferRelativeResize="0"/>
          <p:nvPr/>
        </p:nvPicPr>
        <p:blipFill rotWithShape="1">
          <a:blip r:embed="rId3">
            <a:alphaModFix amt="16000"/>
          </a:blip>
          <a:srcRect b="3503" l="0" r="31958" t="10843"/>
          <a:stretch/>
        </p:blipFill>
        <p:spPr>
          <a:xfrm>
            <a:off x="1955925" y="0"/>
            <a:ext cx="7188075"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2"/>
          <p:cNvSpPr txBox="1"/>
          <p:nvPr>
            <p:ph type="title"/>
          </p:nvPr>
        </p:nvSpPr>
        <p:spPr>
          <a:xfrm>
            <a:off x="311700" y="445025"/>
            <a:ext cx="8520600" cy="572700"/>
          </a:xfrm>
          <a:prstGeom prst="rect">
            <a:avLst/>
          </a:prstGeom>
          <a:gradFill>
            <a:gsLst>
              <a:gs pos="0">
                <a:srgbClr val="F48208"/>
              </a:gs>
              <a:gs pos="100000">
                <a:srgbClr val="703E08"/>
              </a:gs>
            </a:gsLst>
            <a:lin ang="5400012" scaled="0"/>
          </a:gradFill>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RPC API</a:t>
            </a:r>
            <a:endParaRPr>
              <a:solidFill>
                <a:srgbClr val="FFFFFF"/>
              </a:solidFill>
            </a:endParaRPr>
          </a:p>
        </p:txBody>
      </p:sp>
      <p:sp>
        <p:nvSpPr>
          <p:cNvPr id="262" name="Google Shape;262;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Backend for web3.js</a:t>
            </a:r>
            <a:endParaRPr/>
          </a:p>
          <a:p>
            <a:pPr indent="-342900" lvl="0" marL="457200" rtl="0" algn="l">
              <a:spcBef>
                <a:spcPts val="0"/>
              </a:spcBef>
              <a:spcAft>
                <a:spcPts val="0"/>
              </a:spcAft>
              <a:buSzPts val="1800"/>
              <a:buChar char="●"/>
            </a:pPr>
            <a:r>
              <a:rPr lang="en"/>
              <a:t>JSON-RPC</a:t>
            </a:r>
            <a:endParaRPr/>
          </a:p>
          <a:p>
            <a:pPr indent="-342900" lvl="0" marL="457200" rtl="0" algn="l">
              <a:spcBef>
                <a:spcPts val="0"/>
              </a:spcBef>
              <a:spcAft>
                <a:spcPts val="0"/>
              </a:spcAft>
              <a:buSzPts val="1800"/>
              <a:buChar char="●"/>
            </a:pPr>
            <a:r>
              <a:rPr lang="en"/>
              <a:t>Can be used remotely</a:t>
            </a:r>
            <a:endParaRPr/>
          </a:p>
          <a:p>
            <a:pPr indent="-342900" lvl="0" marL="457200" rtl="0" algn="l">
              <a:spcBef>
                <a:spcPts val="0"/>
              </a:spcBef>
              <a:spcAft>
                <a:spcPts val="0"/>
              </a:spcAft>
              <a:buSzPts val="1800"/>
              <a:buChar char="●"/>
            </a:pPr>
            <a:r>
              <a:rPr lang="en" u="sng">
                <a:solidFill>
                  <a:schemeClr val="hlink"/>
                </a:solidFill>
                <a:hlinkClick r:id="rId3"/>
              </a:rPr>
              <a:t>https://github.com/ethereum/wiki/wiki/JSON-RPC</a:t>
            </a:r>
            <a:endParaRPr/>
          </a:p>
        </p:txBody>
      </p:sp>
      <p:sp>
        <p:nvSpPr>
          <p:cNvPr id="263" name="Google Shape;263;p22"/>
          <p:cNvSpPr/>
          <p:nvPr/>
        </p:nvSpPr>
        <p:spPr>
          <a:xfrm>
            <a:off x="1402800" y="3563625"/>
            <a:ext cx="1375200" cy="953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Dapp</a:t>
            </a:r>
            <a:endParaRPr/>
          </a:p>
        </p:txBody>
      </p:sp>
      <p:sp>
        <p:nvSpPr>
          <p:cNvPr id="264" name="Google Shape;264;p22"/>
          <p:cNvSpPr/>
          <p:nvPr/>
        </p:nvSpPr>
        <p:spPr>
          <a:xfrm>
            <a:off x="1740150" y="4036275"/>
            <a:ext cx="700500" cy="356700"/>
          </a:xfrm>
          <a:prstGeom prst="roundRect">
            <a:avLst>
              <a:gd fmla="val 16667" name="adj"/>
            </a:avLst>
          </a:prstGeom>
          <a:solidFill>
            <a:srgbClr val="F9CB9C"/>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000"/>
              <a:t>web3.js</a:t>
            </a:r>
            <a:endParaRPr sz="1000"/>
          </a:p>
        </p:txBody>
      </p:sp>
      <p:sp>
        <p:nvSpPr>
          <p:cNvPr id="265" name="Google Shape;265;p22"/>
          <p:cNvSpPr/>
          <p:nvPr/>
        </p:nvSpPr>
        <p:spPr>
          <a:xfrm>
            <a:off x="3899950" y="3563625"/>
            <a:ext cx="1375200" cy="953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Client</a:t>
            </a:r>
            <a:endParaRPr/>
          </a:p>
        </p:txBody>
      </p:sp>
      <p:sp>
        <p:nvSpPr>
          <p:cNvPr id="266" name="Google Shape;266;p22"/>
          <p:cNvSpPr/>
          <p:nvPr/>
        </p:nvSpPr>
        <p:spPr>
          <a:xfrm>
            <a:off x="6280400" y="3511775"/>
            <a:ext cx="1460808" cy="1057104"/>
          </a:xfrm>
          <a:prstGeom prst="cloud">
            <a:avLst/>
          </a:prstGeom>
          <a:solidFill>
            <a:srgbClr val="B7B7B7"/>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Ethereum</a:t>
            </a:r>
            <a:endParaRPr/>
          </a:p>
        </p:txBody>
      </p:sp>
      <p:cxnSp>
        <p:nvCxnSpPr>
          <p:cNvPr id="267" name="Google Shape;267;p22"/>
          <p:cNvCxnSpPr>
            <a:stCxn id="264" idx="3"/>
            <a:endCxn id="268" idx="3"/>
          </p:cNvCxnSpPr>
          <p:nvPr/>
        </p:nvCxnSpPr>
        <p:spPr>
          <a:xfrm>
            <a:off x="2440650" y="4214625"/>
            <a:ext cx="1459500" cy="0"/>
          </a:xfrm>
          <a:prstGeom prst="straightConnector1">
            <a:avLst/>
          </a:prstGeom>
          <a:noFill/>
          <a:ln cap="flat" cmpd="sng" w="9525">
            <a:solidFill>
              <a:srgbClr val="000000"/>
            </a:solidFill>
            <a:prstDash val="solid"/>
            <a:round/>
            <a:headEnd len="med" w="med" type="triangle"/>
            <a:tailEnd len="med" w="med" type="triangle"/>
          </a:ln>
        </p:spPr>
      </p:cxnSp>
      <p:cxnSp>
        <p:nvCxnSpPr>
          <p:cNvPr id="269" name="Google Shape;269;p22"/>
          <p:cNvCxnSpPr>
            <a:stCxn id="265" idx="3"/>
            <a:endCxn id="266" idx="2"/>
          </p:cNvCxnSpPr>
          <p:nvPr/>
        </p:nvCxnSpPr>
        <p:spPr>
          <a:xfrm>
            <a:off x="5275150" y="4040325"/>
            <a:ext cx="1009800" cy="0"/>
          </a:xfrm>
          <a:prstGeom prst="straightConnector1">
            <a:avLst/>
          </a:prstGeom>
          <a:noFill/>
          <a:ln cap="flat" cmpd="sng" w="9525">
            <a:solidFill>
              <a:srgbClr val="000000"/>
            </a:solidFill>
            <a:prstDash val="solid"/>
            <a:round/>
            <a:headEnd len="med" w="med" type="triangle"/>
            <a:tailEnd len="med" w="med" type="triangle"/>
          </a:ln>
        </p:spPr>
      </p:cxnSp>
      <p:sp>
        <p:nvSpPr>
          <p:cNvPr id="268" name="Google Shape;268;p22"/>
          <p:cNvSpPr txBox="1"/>
          <p:nvPr/>
        </p:nvSpPr>
        <p:spPr>
          <a:xfrm>
            <a:off x="3016875" y="3968625"/>
            <a:ext cx="883200" cy="49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t>JSON-RPC</a:t>
            </a:r>
            <a:endParaRPr b="1" sz="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3"/>
          <p:cNvSpPr txBox="1"/>
          <p:nvPr>
            <p:ph type="title"/>
          </p:nvPr>
        </p:nvSpPr>
        <p:spPr>
          <a:xfrm>
            <a:off x="311700" y="445025"/>
            <a:ext cx="8520600" cy="572700"/>
          </a:xfrm>
          <a:prstGeom prst="rect">
            <a:avLst/>
          </a:prstGeom>
          <a:gradFill>
            <a:gsLst>
              <a:gs pos="0">
                <a:srgbClr val="F48208"/>
              </a:gs>
              <a:gs pos="100000">
                <a:srgbClr val="703E08"/>
              </a:gs>
            </a:gsLst>
            <a:lin ang="5400012" scaled="0"/>
          </a:gradFill>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Wallet</a:t>
            </a:r>
            <a:endParaRPr>
              <a:solidFill>
                <a:srgbClr val="FFFFFF"/>
              </a:solidFill>
            </a:endParaRPr>
          </a:p>
        </p:txBody>
      </p:sp>
      <p:sp>
        <p:nvSpPr>
          <p:cNvPr id="275" name="Google Shape;275;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Needed to send the transactions</a:t>
            </a:r>
            <a:endParaRPr/>
          </a:p>
          <a:p>
            <a:pPr indent="-342900" lvl="0" marL="457200" rtl="0" algn="l">
              <a:spcBef>
                <a:spcPts val="0"/>
              </a:spcBef>
              <a:spcAft>
                <a:spcPts val="0"/>
              </a:spcAft>
              <a:buSzPts val="1800"/>
              <a:buChar char="●"/>
            </a:pPr>
            <a:r>
              <a:rPr lang="en"/>
              <a:t>Managing accounts</a:t>
            </a:r>
            <a:endParaRPr/>
          </a:p>
          <a:p>
            <a:pPr indent="-342900" lvl="0" marL="457200" rtl="0" algn="l">
              <a:spcBef>
                <a:spcPts val="0"/>
              </a:spcBef>
              <a:spcAft>
                <a:spcPts val="0"/>
              </a:spcAft>
              <a:buSzPts val="1800"/>
              <a:buChar char="●"/>
            </a:pPr>
            <a:r>
              <a:rPr lang="en"/>
              <a:t>Import/export</a:t>
            </a:r>
            <a:endParaRPr/>
          </a:p>
          <a:p>
            <a:pPr indent="-342900" lvl="0" marL="457200" rtl="0" algn="l">
              <a:spcBef>
                <a:spcPts val="0"/>
              </a:spcBef>
              <a:spcAft>
                <a:spcPts val="0"/>
              </a:spcAft>
              <a:buSzPts val="1800"/>
              <a:buChar char="●"/>
            </a:pPr>
            <a:r>
              <a:rPr lang="en"/>
              <a:t>Signing the transactions</a:t>
            </a:r>
            <a:endParaRPr/>
          </a:p>
        </p:txBody>
      </p:sp>
      <p:pic>
        <p:nvPicPr>
          <p:cNvPr id="276" name="Google Shape;276;p23"/>
          <p:cNvPicPr preferRelativeResize="0"/>
          <p:nvPr/>
        </p:nvPicPr>
        <p:blipFill>
          <a:blip r:embed="rId3">
            <a:alphaModFix/>
          </a:blip>
          <a:stretch>
            <a:fillRect/>
          </a:stretch>
        </p:blipFill>
        <p:spPr>
          <a:xfrm>
            <a:off x="5011475" y="1152476"/>
            <a:ext cx="3508052" cy="350805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4"/>
          <p:cNvSpPr txBox="1"/>
          <p:nvPr>
            <p:ph type="title"/>
          </p:nvPr>
        </p:nvSpPr>
        <p:spPr>
          <a:xfrm>
            <a:off x="311700" y="445025"/>
            <a:ext cx="8520600" cy="572700"/>
          </a:xfrm>
          <a:prstGeom prst="rect">
            <a:avLst/>
          </a:prstGeom>
          <a:gradFill>
            <a:gsLst>
              <a:gs pos="0">
                <a:srgbClr val="F48208"/>
              </a:gs>
              <a:gs pos="100000">
                <a:srgbClr val="703E08"/>
              </a:gs>
            </a:gsLst>
            <a:lin ang="5400012" scaled="0"/>
          </a:gradFill>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Optional stuff</a:t>
            </a:r>
            <a:endParaRPr>
              <a:solidFill>
                <a:srgbClr val="FFFFFF"/>
              </a:solidFill>
            </a:endParaRPr>
          </a:p>
        </p:txBody>
      </p:sp>
      <p:sp>
        <p:nvSpPr>
          <p:cNvPr id="282" name="Google Shape;282;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Import/export blockchain</a:t>
            </a:r>
            <a:endParaRPr/>
          </a:p>
          <a:p>
            <a:pPr indent="-342900" lvl="0" marL="457200" rtl="0" algn="l">
              <a:spcBef>
                <a:spcPts val="0"/>
              </a:spcBef>
              <a:spcAft>
                <a:spcPts val="0"/>
              </a:spcAft>
              <a:buSzPts val="1800"/>
              <a:buChar char="●"/>
            </a:pPr>
            <a:r>
              <a:rPr lang="en"/>
              <a:t>Console</a:t>
            </a:r>
            <a:endParaRPr/>
          </a:p>
          <a:p>
            <a:pPr indent="-342900" lvl="0" marL="457200" rtl="0" algn="l">
              <a:spcBef>
                <a:spcPts val="0"/>
              </a:spcBef>
              <a:spcAft>
                <a:spcPts val="0"/>
              </a:spcAft>
              <a:buSzPts val="1800"/>
              <a:buChar char="●"/>
            </a:pPr>
            <a:r>
              <a:rPr lang="en"/>
              <a:t>Debugging tools</a:t>
            </a:r>
            <a:endParaRPr/>
          </a:p>
          <a:p>
            <a:pPr indent="-342900" lvl="0" marL="457200" rtl="0" algn="l">
              <a:spcBef>
                <a:spcPts val="0"/>
              </a:spcBef>
              <a:spcAft>
                <a:spcPts val="0"/>
              </a:spcAft>
              <a:buSzPts val="1800"/>
              <a:buChar char="●"/>
            </a:pPr>
            <a:r>
              <a:rPr lang="en"/>
              <a:t>Compilers</a:t>
            </a:r>
            <a:endParaRPr/>
          </a:p>
          <a:p>
            <a:pPr indent="-342900" lvl="0" marL="457200" rtl="0" algn="l">
              <a:spcBef>
                <a:spcPts val="0"/>
              </a:spcBef>
              <a:spcAft>
                <a:spcPts val="0"/>
              </a:spcAft>
              <a:buSzPts val="1800"/>
              <a:buChar char="●"/>
            </a:pPr>
            <a:r>
              <a:rPr lang="en"/>
              <a:t>Mining</a:t>
            </a:r>
            <a:endParaRPr/>
          </a:p>
          <a:p>
            <a:pPr indent="-342900" lvl="0" marL="457200" rtl="0" algn="l">
              <a:spcBef>
                <a:spcPts val="0"/>
              </a:spcBef>
              <a:spcAft>
                <a:spcPts val="0"/>
              </a:spcAft>
              <a:buSzPts val="1800"/>
              <a:buChar char="●"/>
            </a:pPr>
            <a:r>
              <a:rPr lang="en"/>
              <a:t>Optimizations</a:t>
            </a:r>
            <a:endParaRPr/>
          </a:p>
          <a:p>
            <a:pPr indent="-342900" lvl="0" marL="457200" rtl="0" algn="l">
              <a:spcBef>
                <a:spcPts val="0"/>
              </a:spcBef>
              <a:spcAft>
                <a:spcPts val="0"/>
              </a:spcAft>
              <a:buSzPts val="1800"/>
              <a:buChar char="●"/>
            </a:pPr>
            <a:r>
              <a:rPr lang="en"/>
              <a:t>etc.</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5"/>
          <p:cNvSpPr txBox="1"/>
          <p:nvPr>
            <p:ph type="title"/>
          </p:nvPr>
        </p:nvSpPr>
        <p:spPr>
          <a:xfrm>
            <a:off x="311700" y="445025"/>
            <a:ext cx="8520600" cy="572700"/>
          </a:xfrm>
          <a:prstGeom prst="rect">
            <a:avLst/>
          </a:prstGeom>
          <a:gradFill>
            <a:gsLst>
              <a:gs pos="0">
                <a:srgbClr val="FFF8B8"/>
              </a:gs>
              <a:gs pos="100000">
                <a:srgbClr val="F9E63B"/>
              </a:gs>
            </a:gsLst>
            <a:lin ang="5400012" scaled="0"/>
          </a:gradFill>
        </p:spPr>
        <p:txBody>
          <a:bodyPr anchorCtr="0" anchor="t" bIns="91425" lIns="91425" spcFirstLastPara="1" rIns="91425" wrap="square" tIns="91425">
            <a:noAutofit/>
          </a:bodyPr>
          <a:lstStyle/>
          <a:p>
            <a:pPr indent="0" lvl="0" marL="0" rtl="0" algn="l">
              <a:spcBef>
                <a:spcPts val="0"/>
              </a:spcBef>
              <a:spcAft>
                <a:spcPts val="0"/>
              </a:spcAft>
              <a:buNone/>
            </a:pPr>
            <a:r>
              <a:rPr lang="en"/>
              <a:t>Consensus Tests</a:t>
            </a:r>
            <a:endParaRPr/>
          </a:p>
        </p:txBody>
      </p:sp>
      <p:sp>
        <p:nvSpPr>
          <p:cNvPr id="288" name="Google Shape;288;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Parse JSON tests</a:t>
            </a:r>
            <a:endParaRPr/>
          </a:p>
          <a:p>
            <a:pPr indent="-342900" lvl="0" marL="457200" rtl="0" algn="l">
              <a:spcBef>
                <a:spcPts val="0"/>
              </a:spcBef>
              <a:spcAft>
                <a:spcPts val="0"/>
              </a:spcAft>
              <a:buSzPts val="1800"/>
              <a:buChar char="●"/>
            </a:pPr>
            <a:r>
              <a:rPr lang="en"/>
              <a:t>Execute operations</a:t>
            </a:r>
            <a:endParaRPr/>
          </a:p>
          <a:p>
            <a:pPr indent="-342900" lvl="0" marL="457200" rtl="0" algn="l">
              <a:spcBef>
                <a:spcPts val="0"/>
              </a:spcBef>
              <a:spcAft>
                <a:spcPts val="0"/>
              </a:spcAft>
              <a:buSzPts val="1800"/>
              <a:buChar char="●"/>
            </a:pPr>
            <a:r>
              <a:rPr lang="en"/>
              <a:t>Compare with </a:t>
            </a:r>
            <a:br>
              <a:rPr lang="en"/>
            </a:br>
            <a:r>
              <a:rPr lang="en"/>
              <a:t>e</a:t>
            </a:r>
            <a:r>
              <a:rPr lang="en"/>
              <a:t>xpected state</a:t>
            </a:r>
            <a:endParaRPr/>
          </a:p>
          <a:p>
            <a:pPr indent="-342900" lvl="0" marL="457200" rtl="0" algn="l">
              <a:spcBef>
                <a:spcPts val="0"/>
              </a:spcBef>
              <a:spcAft>
                <a:spcPts val="0"/>
              </a:spcAft>
              <a:buSzPts val="1800"/>
              <a:buChar char="●"/>
            </a:pPr>
            <a:r>
              <a:rPr lang="en"/>
              <a:t>Pass all the tests</a:t>
            </a:r>
            <a:endParaRPr/>
          </a:p>
        </p:txBody>
      </p:sp>
      <p:pic>
        <p:nvPicPr>
          <p:cNvPr id="289" name="Google Shape;289;p25"/>
          <p:cNvPicPr preferRelativeResize="0"/>
          <p:nvPr/>
        </p:nvPicPr>
        <p:blipFill>
          <a:blip r:embed="rId3">
            <a:alphaModFix/>
          </a:blip>
          <a:stretch>
            <a:fillRect/>
          </a:stretch>
        </p:blipFill>
        <p:spPr>
          <a:xfrm>
            <a:off x="3092550" y="1152475"/>
            <a:ext cx="5739750" cy="3416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Ethereum client</a:t>
            </a:r>
            <a:endParaRPr/>
          </a:p>
        </p:txBody>
      </p:sp>
      <p:sp>
        <p:nvSpPr>
          <p:cNvPr id="295" name="Google Shape;295;p26"/>
          <p:cNvSpPr txBox="1"/>
          <p:nvPr>
            <p:ph idx="1" type="body"/>
          </p:nvPr>
        </p:nvSpPr>
        <p:spPr>
          <a:xfrm>
            <a:off x="311700" y="1152475"/>
            <a:ext cx="8520600" cy="3416400"/>
          </a:xfrm>
          <a:prstGeom prst="rect">
            <a:avLst/>
          </a:prstGeom>
          <a:ln cap="flat" cmpd="sng" w="9525">
            <a:solidFill>
              <a:srgbClr val="000000"/>
            </a:solidFill>
            <a:prstDash val="dot"/>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cxnSp>
        <p:nvCxnSpPr>
          <p:cNvPr id="296" name="Google Shape;296;p26"/>
          <p:cNvCxnSpPr/>
          <p:nvPr/>
        </p:nvCxnSpPr>
        <p:spPr>
          <a:xfrm flipH="1">
            <a:off x="6491175" y="1144975"/>
            <a:ext cx="6600" cy="3431400"/>
          </a:xfrm>
          <a:prstGeom prst="straightConnector1">
            <a:avLst/>
          </a:prstGeom>
          <a:noFill/>
          <a:ln cap="flat" cmpd="sng" w="9525">
            <a:solidFill>
              <a:schemeClr val="dk2"/>
            </a:solidFill>
            <a:prstDash val="dot"/>
            <a:round/>
            <a:headEnd len="med" w="med" type="none"/>
            <a:tailEnd len="med" w="med" type="none"/>
          </a:ln>
        </p:spPr>
      </p:cxnSp>
      <p:sp>
        <p:nvSpPr>
          <p:cNvPr id="297" name="Google Shape;297;p26"/>
          <p:cNvSpPr/>
          <p:nvPr/>
        </p:nvSpPr>
        <p:spPr>
          <a:xfrm>
            <a:off x="2175788" y="1641888"/>
            <a:ext cx="949800" cy="5217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rPr>
              <a:t>RPC API</a:t>
            </a:r>
            <a:endParaRPr>
              <a:solidFill>
                <a:srgbClr val="FFFFFF"/>
              </a:solidFill>
            </a:endParaRPr>
          </a:p>
        </p:txBody>
      </p:sp>
      <p:sp>
        <p:nvSpPr>
          <p:cNvPr id="298" name="Google Shape;298;p26"/>
          <p:cNvSpPr/>
          <p:nvPr/>
        </p:nvSpPr>
        <p:spPr>
          <a:xfrm>
            <a:off x="4434288" y="1641888"/>
            <a:ext cx="949800" cy="5217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Optional stuff</a:t>
            </a:r>
            <a:endParaRPr>
              <a:solidFill>
                <a:srgbClr val="FFFFFF"/>
              </a:solidFill>
            </a:endParaRPr>
          </a:p>
        </p:txBody>
      </p:sp>
      <p:sp>
        <p:nvSpPr>
          <p:cNvPr id="299" name="Google Shape;299;p26"/>
          <p:cNvSpPr/>
          <p:nvPr/>
        </p:nvSpPr>
        <p:spPr>
          <a:xfrm>
            <a:off x="1303663" y="2439050"/>
            <a:ext cx="1148100" cy="521700"/>
          </a:xfrm>
          <a:prstGeom prst="roundRect">
            <a:avLst>
              <a:gd fmla="val 16667" name="adj"/>
            </a:avLst>
          </a:prstGeom>
          <a:solidFill>
            <a:srgbClr val="FFFF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Blockchain</a:t>
            </a:r>
            <a:endParaRPr/>
          </a:p>
        </p:txBody>
      </p:sp>
      <p:sp>
        <p:nvSpPr>
          <p:cNvPr id="300" name="Google Shape;300;p26"/>
          <p:cNvSpPr/>
          <p:nvPr/>
        </p:nvSpPr>
        <p:spPr>
          <a:xfrm>
            <a:off x="2585313" y="2439050"/>
            <a:ext cx="1148100" cy="521700"/>
          </a:xfrm>
          <a:prstGeom prst="roundRect">
            <a:avLst>
              <a:gd fmla="val 16667" name="adj"/>
            </a:avLst>
          </a:prstGeom>
          <a:solidFill>
            <a:srgbClr val="FFFF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State</a:t>
            </a:r>
            <a:endParaRPr/>
          </a:p>
        </p:txBody>
      </p:sp>
      <p:sp>
        <p:nvSpPr>
          <p:cNvPr id="301" name="Google Shape;301;p26"/>
          <p:cNvSpPr/>
          <p:nvPr/>
        </p:nvSpPr>
        <p:spPr>
          <a:xfrm>
            <a:off x="3866963" y="2439050"/>
            <a:ext cx="1148100" cy="521700"/>
          </a:xfrm>
          <a:prstGeom prst="roundRect">
            <a:avLst>
              <a:gd fmla="val 16667" name="adj"/>
            </a:avLst>
          </a:prstGeom>
          <a:solidFill>
            <a:srgbClr val="FFFF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EVM</a:t>
            </a:r>
            <a:endParaRPr/>
          </a:p>
        </p:txBody>
      </p:sp>
      <p:sp>
        <p:nvSpPr>
          <p:cNvPr id="302" name="Google Shape;302;p26"/>
          <p:cNvSpPr/>
          <p:nvPr/>
        </p:nvSpPr>
        <p:spPr>
          <a:xfrm>
            <a:off x="5148613" y="2439050"/>
            <a:ext cx="1148100" cy="521700"/>
          </a:xfrm>
          <a:prstGeom prst="roundRect">
            <a:avLst>
              <a:gd fmla="val 16667" name="adj"/>
            </a:avLst>
          </a:prstGeom>
          <a:solidFill>
            <a:srgbClr val="FFFF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PoW</a:t>
            </a:r>
            <a:endParaRPr/>
          </a:p>
        </p:txBody>
      </p:sp>
      <p:sp>
        <p:nvSpPr>
          <p:cNvPr id="303" name="Google Shape;303;p26"/>
          <p:cNvSpPr/>
          <p:nvPr/>
        </p:nvSpPr>
        <p:spPr>
          <a:xfrm>
            <a:off x="6692238" y="2439050"/>
            <a:ext cx="1148100" cy="521700"/>
          </a:xfrm>
          <a:prstGeom prst="roundRect">
            <a:avLst>
              <a:gd fmla="val 16667" name="adj"/>
            </a:avLst>
          </a:prstGeom>
          <a:solidFill>
            <a:srgbClr val="FFFF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Consensus</a:t>
            </a:r>
            <a:endParaRPr/>
          </a:p>
          <a:p>
            <a:pPr indent="0" lvl="0" marL="0" rtl="0" algn="ctr">
              <a:spcBef>
                <a:spcPts val="0"/>
              </a:spcBef>
              <a:spcAft>
                <a:spcPts val="0"/>
              </a:spcAft>
              <a:buNone/>
            </a:pPr>
            <a:r>
              <a:rPr lang="en"/>
              <a:t>tests</a:t>
            </a:r>
            <a:endParaRPr/>
          </a:p>
        </p:txBody>
      </p:sp>
      <p:sp>
        <p:nvSpPr>
          <p:cNvPr id="304" name="Google Shape;304;p26"/>
          <p:cNvSpPr/>
          <p:nvPr/>
        </p:nvSpPr>
        <p:spPr>
          <a:xfrm>
            <a:off x="2585313" y="3882525"/>
            <a:ext cx="1148100" cy="521700"/>
          </a:xfrm>
          <a:prstGeom prst="roundRect">
            <a:avLst>
              <a:gd fmla="val 16667" name="adj"/>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Network</a:t>
            </a:r>
            <a:endParaRPr>
              <a:solidFill>
                <a:srgbClr val="FFFFFF"/>
              </a:solidFill>
            </a:endParaRPr>
          </a:p>
        </p:txBody>
      </p:sp>
      <p:sp>
        <p:nvSpPr>
          <p:cNvPr id="305" name="Google Shape;305;p26"/>
          <p:cNvSpPr/>
          <p:nvPr/>
        </p:nvSpPr>
        <p:spPr>
          <a:xfrm>
            <a:off x="3205888" y="3160788"/>
            <a:ext cx="1148100" cy="521700"/>
          </a:xfrm>
          <a:prstGeom prst="roundRect">
            <a:avLst>
              <a:gd fmla="val 16667" name="adj"/>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Sync</a:t>
            </a:r>
            <a:endParaRPr>
              <a:solidFill>
                <a:srgbClr val="FFFFFF"/>
              </a:solidFill>
            </a:endParaRPr>
          </a:p>
        </p:txBody>
      </p:sp>
      <p:sp>
        <p:nvSpPr>
          <p:cNvPr id="306" name="Google Shape;306;p26"/>
          <p:cNvSpPr/>
          <p:nvPr/>
        </p:nvSpPr>
        <p:spPr>
          <a:xfrm>
            <a:off x="3866963" y="3882513"/>
            <a:ext cx="1148100" cy="521700"/>
          </a:xfrm>
          <a:prstGeom prst="roundRect">
            <a:avLst>
              <a:gd fmla="val 16667" name="adj"/>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Database</a:t>
            </a:r>
            <a:endParaRPr>
              <a:solidFill>
                <a:srgbClr val="FFFFFF"/>
              </a:solidFill>
            </a:endParaRPr>
          </a:p>
        </p:txBody>
      </p:sp>
      <p:sp>
        <p:nvSpPr>
          <p:cNvPr id="307" name="Google Shape;307;p26"/>
          <p:cNvSpPr/>
          <p:nvPr/>
        </p:nvSpPr>
        <p:spPr>
          <a:xfrm>
            <a:off x="3305038" y="1641888"/>
            <a:ext cx="949800" cy="5217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Wallet</a:t>
            </a:r>
            <a:endParaRPr>
              <a:solidFill>
                <a:srgbClr val="FFFFFF"/>
              </a:solidFill>
            </a:endParaRPr>
          </a:p>
        </p:txBody>
      </p:sp>
      <p:pic>
        <p:nvPicPr>
          <p:cNvPr id="308" name="Google Shape;308;p26"/>
          <p:cNvPicPr preferRelativeResize="0"/>
          <p:nvPr/>
        </p:nvPicPr>
        <p:blipFill>
          <a:blip r:embed="rId3">
            <a:alphaModFix/>
          </a:blip>
          <a:stretch>
            <a:fillRect/>
          </a:stretch>
        </p:blipFill>
        <p:spPr>
          <a:xfrm>
            <a:off x="7287948" y="3045752"/>
            <a:ext cx="1448900" cy="1448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Ethereum client</a:t>
            </a:r>
            <a:endParaRPr/>
          </a:p>
        </p:txBody>
      </p:sp>
      <p:sp>
        <p:nvSpPr>
          <p:cNvPr id="67" name="Google Shape;67;p14"/>
          <p:cNvSpPr txBox="1"/>
          <p:nvPr>
            <p:ph idx="1" type="body"/>
          </p:nvPr>
        </p:nvSpPr>
        <p:spPr>
          <a:xfrm>
            <a:off x="311700" y="1152475"/>
            <a:ext cx="8520600" cy="3416400"/>
          </a:xfrm>
          <a:prstGeom prst="rect">
            <a:avLst/>
          </a:prstGeom>
          <a:ln cap="flat" cmpd="sng" w="9525">
            <a:solidFill>
              <a:srgbClr val="000000"/>
            </a:solidFill>
            <a:prstDash val="dot"/>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cxnSp>
        <p:nvCxnSpPr>
          <p:cNvPr id="68" name="Google Shape;68;p14"/>
          <p:cNvCxnSpPr/>
          <p:nvPr/>
        </p:nvCxnSpPr>
        <p:spPr>
          <a:xfrm flipH="1">
            <a:off x="6491175" y="1144975"/>
            <a:ext cx="6600" cy="3431400"/>
          </a:xfrm>
          <a:prstGeom prst="straightConnector1">
            <a:avLst/>
          </a:prstGeom>
          <a:noFill/>
          <a:ln cap="flat" cmpd="sng" w="9525">
            <a:solidFill>
              <a:schemeClr val="dk2"/>
            </a:solidFill>
            <a:prstDash val="dot"/>
            <a:round/>
            <a:headEnd len="med" w="med" type="none"/>
            <a:tailEnd len="med" w="med" type="none"/>
          </a:ln>
        </p:spPr>
      </p:cxnSp>
      <p:sp>
        <p:nvSpPr>
          <p:cNvPr id="69" name="Google Shape;69;p14"/>
          <p:cNvSpPr/>
          <p:nvPr/>
        </p:nvSpPr>
        <p:spPr>
          <a:xfrm>
            <a:off x="2175788" y="1641888"/>
            <a:ext cx="949800" cy="5217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rPr>
              <a:t>RPC API</a:t>
            </a:r>
            <a:endParaRPr>
              <a:solidFill>
                <a:srgbClr val="FFFFFF"/>
              </a:solidFill>
            </a:endParaRPr>
          </a:p>
        </p:txBody>
      </p:sp>
      <p:sp>
        <p:nvSpPr>
          <p:cNvPr id="70" name="Google Shape;70;p14"/>
          <p:cNvSpPr/>
          <p:nvPr/>
        </p:nvSpPr>
        <p:spPr>
          <a:xfrm>
            <a:off x="4434288" y="1641888"/>
            <a:ext cx="949800" cy="5217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Optional stuff</a:t>
            </a:r>
            <a:endParaRPr>
              <a:solidFill>
                <a:srgbClr val="FFFFFF"/>
              </a:solidFill>
            </a:endParaRPr>
          </a:p>
        </p:txBody>
      </p:sp>
      <p:sp>
        <p:nvSpPr>
          <p:cNvPr id="71" name="Google Shape;71;p14"/>
          <p:cNvSpPr/>
          <p:nvPr/>
        </p:nvSpPr>
        <p:spPr>
          <a:xfrm>
            <a:off x="1303663" y="2439050"/>
            <a:ext cx="1148100" cy="521700"/>
          </a:xfrm>
          <a:prstGeom prst="roundRect">
            <a:avLst>
              <a:gd fmla="val 16667" name="adj"/>
            </a:avLst>
          </a:prstGeom>
          <a:solidFill>
            <a:srgbClr val="FFFF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Blockchain</a:t>
            </a:r>
            <a:endParaRPr/>
          </a:p>
        </p:txBody>
      </p:sp>
      <p:sp>
        <p:nvSpPr>
          <p:cNvPr id="72" name="Google Shape;72;p14"/>
          <p:cNvSpPr/>
          <p:nvPr/>
        </p:nvSpPr>
        <p:spPr>
          <a:xfrm>
            <a:off x="2585313" y="2439050"/>
            <a:ext cx="1148100" cy="521700"/>
          </a:xfrm>
          <a:prstGeom prst="roundRect">
            <a:avLst>
              <a:gd fmla="val 16667" name="adj"/>
            </a:avLst>
          </a:prstGeom>
          <a:solidFill>
            <a:srgbClr val="FFFF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State</a:t>
            </a:r>
            <a:endParaRPr/>
          </a:p>
        </p:txBody>
      </p:sp>
      <p:sp>
        <p:nvSpPr>
          <p:cNvPr id="73" name="Google Shape;73;p14"/>
          <p:cNvSpPr/>
          <p:nvPr/>
        </p:nvSpPr>
        <p:spPr>
          <a:xfrm>
            <a:off x="3866963" y="2439050"/>
            <a:ext cx="1148100" cy="521700"/>
          </a:xfrm>
          <a:prstGeom prst="roundRect">
            <a:avLst>
              <a:gd fmla="val 16667" name="adj"/>
            </a:avLst>
          </a:prstGeom>
          <a:solidFill>
            <a:srgbClr val="FFFF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EVM</a:t>
            </a:r>
            <a:endParaRPr/>
          </a:p>
        </p:txBody>
      </p:sp>
      <p:sp>
        <p:nvSpPr>
          <p:cNvPr id="74" name="Google Shape;74;p14"/>
          <p:cNvSpPr/>
          <p:nvPr/>
        </p:nvSpPr>
        <p:spPr>
          <a:xfrm>
            <a:off x="5148613" y="2439050"/>
            <a:ext cx="1148100" cy="521700"/>
          </a:xfrm>
          <a:prstGeom prst="roundRect">
            <a:avLst>
              <a:gd fmla="val 16667" name="adj"/>
            </a:avLst>
          </a:prstGeom>
          <a:solidFill>
            <a:srgbClr val="FFFF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PoW</a:t>
            </a:r>
            <a:endParaRPr/>
          </a:p>
        </p:txBody>
      </p:sp>
      <p:sp>
        <p:nvSpPr>
          <p:cNvPr id="75" name="Google Shape;75;p14"/>
          <p:cNvSpPr/>
          <p:nvPr/>
        </p:nvSpPr>
        <p:spPr>
          <a:xfrm>
            <a:off x="6692238" y="2439050"/>
            <a:ext cx="1148100" cy="521700"/>
          </a:xfrm>
          <a:prstGeom prst="roundRect">
            <a:avLst>
              <a:gd fmla="val 16667" name="adj"/>
            </a:avLst>
          </a:prstGeom>
          <a:solidFill>
            <a:srgbClr val="FFFF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Consensus</a:t>
            </a:r>
            <a:endParaRPr/>
          </a:p>
          <a:p>
            <a:pPr indent="0" lvl="0" marL="0" rtl="0" algn="ctr">
              <a:spcBef>
                <a:spcPts val="0"/>
              </a:spcBef>
              <a:spcAft>
                <a:spcPts val="0"/>
              </a:spcAft>
              <a:buNone/>
            </a:pPr>
            <a:r>
              <a:rPr lang="en"/>
              <a:t>tests</a:t>
            </a:r>
            <a:endParaRPr/>
          </a:p>
        </p:txBody>
      </p:sp>
      <p:sp>
        <p:nvSpPr>
          <p:cNvPr id="76" name="Google Shape;76;p14"/>
          <p:cNvSpPr/>
          <p:nvPr/>
        </p:nvSpPr>
        <p:spPr>
          <a:xfrm>
            <a:off x="2585313" y="3882525"/>
            <a:ext cx="1148100" cy="521700"/>
          </a:xfrm>
          <a:prstGeom prst="roundRect">
            <a:avLst>
              <a:gd fmla="val 16667" name="adj"/>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Network</a:t>
            </a:r>
            <a:endParaRPr>
              <a:solidFill>
                <a:srgbClr val="FFFFFF"/>
              </a:solidFill>
            </a:endParaRPr>
          </a:p>
        </p:txBody>
      </p:sp>
      <p:sp>
        <p:nvSpPr>
          <p:cNvPr id="77" name="Google Shape;77;p14"/>
          <p:cNvSpPr/>
          <p:nvPr/>
        </p:nvSpPr>
        <p:spPr>
          <a:xfrm>
            <a:off x="3205888" y="3160788"/>
            <a:ext cx="1148100" cy="521700"/>
          </a:xfrm>
          <a:prstGeom prst="roundRect">
            <a:avLst>
              <a:gd fmla="val 16667" name="adj"/>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Sync</a:t>
            </a:r>
            <a:endParaRPr>
              <a:solidFill>
                <a:srgbClr val="FFFFFF"/>
              </a:solidFill>
            </a:endParaRPr>
          </a:p>
        </p:txBody>
      </p:sp>
      <p:sp>
        <p:nvSpPr>
          <p:cNvPr id="78" name="Google Shape;78;p14"/>
          <p:cNvSpPr/>
          <p:nvPr/>
        </p:nvSpPr>
        <p:spPr>
          <a:xfrm>
            <a:off x="3866963" y="3882513"/>
            <a:ext cx="1148100" cy="521700"/>
          </a:xfrm>
          <a:prstGeom prst="roundRect">
            <a:avLst>
              <a:gd fmla="val 16667" name="adj"/>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Database</a:t>
            </a:r>
            <a:endParaRPr>
              <a:solidFill>
                <a:srgbClr val="FFFFFF"/>
              </a:solidFill>
            </a:endParaRPr>
          </a:p>
        </p:txBody>
      </p:sp>
      <p:sp>
        <p:nvSpPr>
          <p:cNvPr id="79" name="Google Shape;79;p14"/>
          <p:cNvSpPr/>
          <p:nvPr/>
        </p:nvSpPr>
        <p:spPr>
          <a:xfrm>
            <a:off x="3305038" y="1641888"/>
            <a:ext cx="949800" cy="521700"/>
          </a:xfrm>
          <a:prstGeom prst="roundRect">
            <a:avLst>
              <a:gd fmla="val 16667" name="adj"/>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Wallet</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txBox="1"/>
          <p:nvPr>
            <p:ph type="title"/>
          </p:nvPr>
        </p:nvSpPr>
        <p:spPr>
          <a:xfrm>
            <a:off x="311700" y="445025"/>
            <a:ext cx="8520600" cy="572700"/>
          </a:xfrm>
          <a:prstGeom prst="rect">
            <a:avLst/>
          </a:prstGeom>
          <a:gradFill>
            <a:gsLst>
              <a:gs pos="0">
                <a:srgbClr val="71BD95"/>
              </a:gs>
              <a:gs pos="100000">
                <a:srgbClr val="3C6F54"/>
              </a:gs>
            </a:gsLst>
            <a:lin ang="5400012" scaled="0"/>
          </a:grad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Network communication</a:t>
            </a:r>
            <a:endParaRPr>
              <a:solidFill>
                <a:schemeClr val="lt1"/>
              </a:solidFill>
            </a:endParaRPr>
          </a:p>
        </p:txBody>
      </p:sp>
      <p:sp>
        <p:nvSpPr>
          <p:cNvPr id="85" name="Google Shape;85;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Discovery protocol</a:t>
            </a:r>
            <a:endParaRPr/>
          </a:p>
          <a:p>
            <a:pPr indent="-342900" lvl="0" marL="457200" rtl="0" algn="l">
              <a:spcBef>
                <a:spcPts val="0"/>
              </a:spcBef>
              <a:spcAft>
                <a:spcPts val="0"/>
              </a:spcAft>
              <a:buSzPts val="1800"/>
              <a:buChar char="●"/>
            </a:pPr>
            <a:r>
              <a:rPr lang="en"/>
              <a:t>devp2p &amp; RLPx  </a:t>
            </a:r>
            <a:endParaRPr/>
          </a:p>
          <a:p>
            <a:pPr indent="-342900" lvl="0" marL="457200" rtl="0" algn="l">
              <a:spcBef>
                <a:spcPts val="0"/>
              </a:spcBef>
              <a:spcAft>
                <a:spcPts val="0"/>
              </a:spcAft>
              <a:buSzPts val="1800"/>
              <a:buChar char="●"/>
            </a:pPr>
            <a:r>
              <a:rPr lang="en"/>
              <a:t>eth protocol</a:t>
            </a:r>
            <a:endParaRPr/>
          </a:p>
          <a:p>
            <a:pPr indent="-342900" lvl="0" marL="457200" rtl="0" algn="l">
              <a:spcBef>
                <a:spcPts val="0"/>
              </a:spcBef>
              <a:spcAft>
                <a:spcPts val="0"/>
              </a:spcAft>
              <a:buSzPts val="1800"/>
              <a:buChar char="●"/>
            </a:pPr>
            <a:r>
              <a:rPr lang="en"/>
              <a:t>Fast sync protocol</a:t>
            </a:r>
            <a:endParaRPr/>
          </a:p>
          <a:p>
            <a:pPr indent="-342900" lvl="0" marL="457200" rtl="0" algn="l">
              <a:spcBef>
                <a:spcPts val="0"/>
              </a:spcBef>
              <a:spcAft>
                <a:spcPts val="0"/>
              </a:spcAft>
              <a:buSzPts val="1800"/>
              <a:buChar char="●"/>
            </a:pPr>
            <a:r>
              <a:rPr lang="en"/>
              <a:t>Warp protocol</a:t>
            </a:r>
            <a:endParaRPr/>
          </a:p>
          <a:p>
            <a:pPr indent="-342900" lvl="0" marL="457200" rtl="0" algn="l">
              <a:spcBef>
                <a:spcPts val="0"/>
              </a:spcBef>
              <a:spcAft>
                <a:spcPts val="0"/>
              </a:spcAft>
              <a:buSzPts val="1800"/>
              <a:buChar char="●"/>
            </a:pPr>
            <a:r>
              <a:rPr lang="en"/>
              <a:t>etc.</a:t>
            </a:r>
            <a:endParaRPr/>
          </a:p>
        </p:txBody>
      </p:sp>
      <p:pic>
        <p:nvPicPr>
          <p:cNvPr id="86" name="Google Shape;86;p15"/>
          <p:cNvPicPr preferRelativeResize="0"/>
          <p:nvPr/>
        </p:nvPicPr>
        <p:blipFill>
          <a:blip r:embed="rId3">
            <a:alphaModFix/>
          </a:blip>
          <a:stretch>
            <a:fillRect/>
          </a:stretch>
        </p:blipFill>
        <p:spPr>
          <a:xfrm>
            <a:off x="3585900" y="1017725"/>
            <a:ext cx="5558100" cy="39178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6"/>
          <p:cNvSpPr txBox="1"/>
          <p:nvPr>
            <p:ph type="title"/>
          </p:nvPr>
        </p:nvSpPr>
        <p:spPr>
          <a:xfrm>
            <a:off x="311700" y="445025"/>
            <a:ext cx="8520600" cy="572700"/>
          </a:xfrm>
          <a:prstGeom prst="rect">
            <a:avLst/>
          </a:prstGeom>
          <a:gradFill>
            <a:gsLst>
              <a:gs pos="0">
                <a:srgbClr val="71BD95"/>
              </a:gs>
              <a:gs pos="100000">
                <a:srgbClr val="3C6F54"/>
              </a:gs>
            </a:gsLst>
            <a:lin ang="5400012" scaled="0"/>
          </a:gradFill>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Databases</a:t>
            </a:r>
            <a:endParaRPr>
              <a:solidFill>
                <a:srgbClr val="FFFFFF"/>
              </a:solidFill>
            </a:endParaRPr>
          </a:p>
        </p:txBody>
      </p:sp>
      <p:sp>
        <p:nvSpPr>
          <p:cNvPr id="92" name="Google Shape;92;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Blockchain database</a:t>
            </a:r>
            <a:endParaRPr/>
          </a:p>
          <a:p>
            <a:pPr indent="-342900" lvl="0" marL="457200" rtl="0" algn="l">
              <a:spcBef>
                <a:spcPts val="0"/>
              </a:spcBef>
              <a:spcAft>
                <a:spcPts val="0"/>
              </a:spcAft>
              <a:buSzPts val="1800"/>
              <a:buChar char="●"/>
            </a:pPr>
            <a:r>
              <a:rPr lang="en"/>
              <a:t>State database</a:t>
            </a:r>
            <a:endParaRPr/>
          </a:p>
          <a:p>
            <a:pPr indent="-342900" lvl="0" marL="457200" rtl="0" algn="l">
              <a:spcBef>
                <a:spcPts val="0"/>
              </a:spcBef>
              <a:spcAft>
                <a:spcPts val="0"/>
              </a:spcAft>
              <a:buSzPts val="1800"/>
              <a:buChar char="●"/>
            </a:pPr>
            <a:r>
              <a:rPr lang="en"/>
              <a:t>Indices</a:t>
            </a:r>
            <a:endParaRPr/>
          </a:p>
          <a:p>
            <a:pPr indent="-342900" lvl="0" marL="457200" rtl="0" algn="l">
              <a:spcBef>
                <a:spcPts val="0"/>
              </a:spcBef>
              <a:spcAft>
                <a:spcPts val="0"/>
              </a:spcAft>
              <a:buSzPts val="1800"/>
              <a:buChar char="●"/>
            </a:pPr>
            <a:r>
              <a:rPr lang="en"/>
              <a:t>Caching</a:t>
            </a:r>
            <a:endParaRPr/>
          </a:p>
          <a:p>
            <a:pPr indent="-342900" lvl="0" marL="457200" rtl="0" algn="l">
              <a:spcBef>
                <a:spcPts val="0"/>
              </a:spcBef>
              <a:spcAft>
                <a:spcPts val="0"/>
              </a:spcAft>
              <a:buSzPts val="1800"/>
              <a:buChar char="●"/>
            </a:pPr>
            <a:r>
              <a:rPr lang="en"/>
              <a:t>Pruning</a:t>
            </a:r>
            <a:endParaRPr/>
          </a:p>
        </p:txBody>
      </p:sp>
      <p:pic>
        <p:nvPicPr>
          <p:cNvPr id="93" name="Google Shape;93;p16"/>
          <p:cNvPicPr preferRelativeResize="0"/>
          <p:nvPr/>
        </p:nvPicPr>
        <p:blipFill>
          <a:blip r:embed="rId3">
            <a:alphaModFix/>
          </a:blip>
          <a:stretch>
            <a:fillRect/>
          </a:stretch>
        </p:blipFill>
        <p:spPr>
          <a:xfrm>
            <a:off x="4322950" y="1313737"/>
            <a:ext cx="4127699" cy="30938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311700" y="445025"/>
            <a:ext cx="8520600" cy="572700"/>
          </a:xfrm>
          <a:prstGeom prst="rect">
            <a:avLst/>
          </a:prstGeom>
          <a:gradFill>
            <a:gsLst>
              <a:gs pos="0">
                <a:srgbClr val="71BD95"/>
              </a:gs>
              <a:gs pos="100000">
                <a:srgbClr val="3C6F54"/>
              </a:gs>
            </a:gsLst>
            <a:path path="circle">
              <a:fillToRect b="50%" l="50%" r="50%" t="50%"/>
            </a:path>
            <a:tileRect/>
          </a:gradFill>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Synchronization</a:t>
            </a:r>
            <a:endParaRPr>
              <a:solidFill>
                <a:srgbClr val="FFFFFF"/>
              </a:solidFill>
            </a:endParaRPr>
          </a:p>
        </p:txBody>
      </p:sp>
      <p:sp>
        <p:nvSpPr>
          <p:cNvPr id="99" name="Google Shape;9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Full (Archive) sync</a:t>
            </a:r>
            <a:br>
              <a:rPr lang="en"/>
            </a:br>
            <a:r>
              <a:rPr lang="en" sz="1400"/>
              <a:t>Downloads all blocks and executes all txs</a:t>
            </a:r>
            <a:br>
              <a:rPr lang="en" sz="1400"/>
            </a:br>
            <a:endParaRPr/>
          </a:p>
          <a:p>
            <a:pPr indent="-342900" lvl="0" marL="457200" rtl="0" algn="l">
              <a:spcBef>
                <a:spcPts val="0"/>
              </a:spcBef>
              <a:spcAft>
                <a:spcPts val="0"/>
              </a:spcAft>
              <a:buSzPts val="1800"/>
              <a:buChar char="●"/>
            </a:pPr>
            <a:r>
              <a:rPr lang="en"/>
              <a:t>Fast sync</a:t>
            </a:r>
            <a:br>
              <a:rPr lang="en"/>
            </a:br>
            <a:r>
              <a:rPr lang="en" sz="1400"/>
              <a:t>Downloads all blocks and the state trie</a:t>
            </a:r>
            <a:br>
              <a:rPr lang="en"/>
            </a:br>
            <a:endParaRPr/>
          </a:p>
          <a:p>
            <a:pPr indent="-342900" lvl="0" marL="457200" rtl="0" algn="l">
              <a:spcBef>
                <a:spcPts val="0"/>
              </a:spcBef>
              <a:spcAft>
                <a:spcPts val="0"/>
              </a:spcAft>
              <a:buSzPts val="1800"/>
              <a:buChar char="●"/>
            </a:pPr>
            <a:r>
              <a:rPr lang="en"/>
              <a:t>Snapshot (Warp) sync</a:t>
            </a:r>
            <a:br>
              <a:rPr lang="en"/>
            </a:br>
            <a:r>
              <a:rPr lang="en" sz="1400"/>
              <a:t>Downloads compressed blocks and the state</a:t>
            </a:r>
            <a:br>
              <a:rPr lang="en" sz="1400"/>
            </a:br>
            <a:endParaRPr sz="1400"/>
          </a:p>
          <a:p>
            <a:pPr indent="-342900" lvl="0" marL="457200" rtl="0" algn="l">
              <a:spcBef>
                <a:spcPts val="0"/>
              </a:spcBef>
              <a:spcAft>
                <a:spcPts val="0"/>
              </a:spcAft>
              <a:buSzPts val="1800"/>
              <a:buChar char="●"/>
            </a:pPr>
            <a:r>
              <a:rPr lang="en"/>
              <a:t>Light client</a:t>
            </a:r>
            <a:br>
              <a:rPr lang="en"/>
            </a:br>
            <a:r>
              <a:rPr lang="en" sz="1400"/>
              <a:t>Doesn’t have the full blockchain and state</a:t>
            </a:r>
            <a:endParaRPr sz="1400"/>
          </a:p>
        </p:txBody>
      </p:sp>
      <p:pic>
        <p:nvPicPr>
          <p:cNvPr id="100" name="Google Shape;100;p17"/>
          <p:cNvPicPr preferRelativeResize="0"/>
          <p:nvPr/>
        </p:nvPicPr>
        <p:blipFill>
          <a:blip r:embed="rId3">
            <a:alphaModFix/>
          </a:blip>
          <a:stretch>
            <a:fillRect/>
          </a:stretch>
        </p:blipFill>
        <p:spPr>
          <a:xfrm>
            <a:off x="4460475" y="1476375"/>
            <a:ext cx="3810000" cy="2190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311700" y="445025"/>
            <a:ext cx="8520600" cy="572700"/>
          </a:xfrm>
          <a:prstGeom prst="rect">
            <a:avLst/>
          </a:prstGeom>
          <a:gradFill>
            <a:gsLst>
              <a:gs pos="0">
                <a:srgbClr val="FFF8B8"/>
              </a:gs>
              <a:gs pos="100000">
                <a:srgbClr val="F9E63B"/>
              </a:gs>
            </a:gsLst>
            <a:lin ang="5400012" scaled="0"/>
          </a:gradFill>
        </p:spPr>
        <p:txBody>
          <a:bodyPr anchorCtr="0" anchor="t" bIns="91425" lIns="91425" spcFirstLastPara="1" rIns="91425" wrap="square" tIns="91425">
            <a:noAutofit/>
          </a:bodyPr>
          <a:lstStyle/>
          <a:p>
            <a:pPr indent="0" lvl="0" marL="0" rtl="0" algn="l">
              <a:spcBef>
                <a:spcPts val="0"/>
              </a:spcBef>
              <a:spcAft>
                <a:spcPts val="0"/>
              </a:spcAft>
              <a:buNone/>
            </a:pPr>
            <a:r>
              <a:rPr lang="en"/>
              <a:t>Blockchain</a:t>
            </a:r>
            <a:endParaRPr/>
          </a:p>
        </p:txBody>
      </p:sp>
      <p:sp>
        <p:nvSpPr>
          <p:cNvPr id="106" name="Google Shape;106;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Blocks</a:t>
            </a:r>
            <a:endParaRPr/>
          </a:p>
          <a:p>
            <a:pPr indent="-342900" lvl="0" marL="457200" rtl="0" algn="l">
              <a:spcBef>
                <a:spcPts val="0"/>
              </a:spcBef>
              <a:spcAft>
                <a:spcPts val="0"/>
              </a:spcAft>
              <a:buSzPts val="1800"/>
              <a:buChar char="●"/>
            </a:pPr>
            <a:r>
              <a:rPr lang="en"/>
              <a:t>Transactions</a:t>
            </a:r>
            <a:endParaRPr/>
          </a:p>
          <a:p>
            <a:pPr indent="-342900" lvl="0" marL="457200" rtl="0" algn="l">
              <a:spcBef>
                <a:spcPts val="0"/>
              </a:spcBef>
              <a:spcAft>
                <a:spcPts val="0"/>
              </a:spcAft>
              <a:buSzPts val="1800"/>
              <a:buChar char="●"/>
            </a:pPr>
            <a:r>
              <a:rPr lang="en"/>
              <a:t>Difficulty calculation</a:t>
            </a:r>
            <a:endParaRPr/>
          </a:p>
          <a:p>
            <a:pPr indent="-342900" lvl="0" marL="457200" rtl="0" algn="l">
              <a:spcBef>
                <a:spcPts val="0"/>
              </a:spcBef>
              <a:spcAft>
                <a:spcPts val="0"/>
              </a:spcAft>
              <a:buSzPts val="1800"/>
              <a:buChar char="●"/>
            </a:pPr>
            <a:r>
              <a:rPr lang="en"/>
              <a:t>Signing transactions</a:t>
            </a:r>
            <a:endParaRPr/>
          </a:p>
          <a:p>
            <a:pPr indent="-342900" lvl="0" marL="457200" rtl="0" algn="l">
              <a:spcBef>
                <a:spcPts val="0"/>
              </a:spcBef>
              <a:spcAft>
                <a:spcPts val="0"/>
              </a:spcAft>
              <a:buSzPts val="1800"/>
              <a:buChar char="●"/>
            </a:pPr>
            <a:r>
              <a:rPr lang="en"/>
              <a:t>RLP-encoding</a:t>
            </a:r>
            <a:endParaRPr/>
          </a:p>
          <a:p>
            <a:pPr indent="-342900" lvl="0" marL="457200" rtl="0" algn="l">
              <a:spcBef>
                <a:spcPts val="0"/>
              </a:spcBef>
              <a:spcAft>
                <a:spcPts val="0"/>
              </a:spcAft>
              <a:buSzPts val="1800"/>
              <a:buChar char="●"/>
            </a:pPr>
            <a:r>
              <a:rPr lang="en"/>
              <a:t>Validation</a:t>
            </a:r>
            <a:endParaRPr/>
          </a:p>
          <a:p>
            <a:pPr indent="-342900" lvl="0" marL="457200" rtl="0" algn="l">
              <a:spcBef>
                <a:spcPts val="0"/>
              </a:spcBef>
              <a:spcAft>
                <a:spcPts val="0"/>
              </a:spcAft>
              <a:buSzPts val="1800"/>
              <a:buChar char="●"/>
            </a:pPr>
            <a:r>
              <a:rPr lang="en"/>
              <a:t>etc.</a:t>
            </a:r>
            <a:endParaRPr/>
          </a:p>
        </p:txBody>
      </p:sp>
      <p:sp>
        <p:nvSpPr>
          <p:cNvPr id="107" name="Google Shape;107;p18"/>
          <p:cNvSpPr/>
          <p:nvPr/>
        </p:nvSpPr>
        <p:spPr>
          <a:xfrm>
            <a:off x="4074125" y="1367975"/>
            <a:ext cx="3728700" cy="10689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sz="1000"/>
          </a:p>
        </p:txBody>
      </p:sp>
      <p:sp>
        <p:nvSpPr>
          <p:cNvPr id="108" name="Google Shape;108;p18"/>
          <p:cNvSpPr/>
          <p:nvPr/>
        </p:nvSpPr>
        <p:spPr>
          <a:xfrm>
            <a:off x="4154325" y="1683875"/>
            <a:ext cx="765300" cy="265800"/>
          </a:xfrm>
          <a:prstGeom prst="roundRect">
            <a:avLst>
              <a:gd fmla="val 14644"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parentHash</a:t>
            </a:r>
            <a:endParaRPr sz="800"/>
          </a:p>
        </p:txBody>
      </p:sp>
      <p:sp>
        <p:nvSpPr>
          <p:cNvPr id="109" name="Google Shape;109;p18"/>
          <p:cNvSpPr/>
          <p:nvPr/>
        </p:nvSpPr>
        <p:spPr>
          <a:xfrm>
            <a:off x="4154325" y="2025875"/>
            <a:ext cx="765300" cy="265800"/>
          </a:xfrm>
          <a:prstGeom prst="roundRect">
            <a:avLst>
              <a:gd fmla="val 14644"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uncleHash</a:t>
            </a:r>
            <a:endParaRPr sz="800"/>
          </a:p>
        </p:txBody>
      </p:sp>
      <p:sp>
        <p:nvSpPr>
          <p:cNvPr id="110" name="Google Shape;110;p18"/>
          <p:cNvSpPr/>
          <p:nvPr/>
        </p:nvSpPr>
        <p:spPr>
          <a:xfrm>
            <a:off x="5210313" y="2025850"/>
            <a:ext cx="765300" cy="265800"/>
          </a:xfrm>
          <a:prstGeom prst="roundRect">
            <a:avLst>
              <a:gd fmla="val 14644"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transactions </a:t>
            </a:r>
            <a:r>
              <a:rPr lang="en" sz="800"/>
              <a:t>Root</a:t>
            </a:r>
            <a:endParaRPr sz="800"/>
          </a:p>
        </p:txBody>
      </p:sp>
      <p:sp>
        <p:nvSpPr>
          <p:cNvPr id="111" name="Google Shape;111;p18"/>
          <p:cNvSpPr/>
          <p:nvPr/>
        </p:nvSpPr>
        <p:spPr>
          <a:xfrm>
            <a:off x="6266313" y="2025863"/>
            <a:ext cx="590400" cy="265800"/>
          </a:xfrm>
          <a:prstGeom prst="roundRect">
            <a:avLst>
              <a:gd fmla="val 14644"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receiptsRoot</a:t>
            </a:r>
            <a:endParaRPr sz="800"/>
          </a:p>
        </p:txBody>
      </p:sp>
      <p:sp>
        <p:nvSpPr>
          <p:cNvPr id="112" name="Google Shape;112;p18"/>
          <p:cNvSpPr/>
          <p:nvPr/>
        </p:nvSpPr>
        <p:spPr>
          <a:xfrm>
            <a:off x="7238600" y="2011400"/>
            <a:ext cx="489600" cy="265800"/>
          </a:xfrm>
          <a:prstGeom prst="roundRect">
            <a:avLst>
              <a:gd fmla="val 14644"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state</a:t>
            </a:r>
            <a:endParaRPr sz="800"/>
          </a:p>
          <a:p>
            <a:pPr indent="0" lvl="0" marL="0" marR="0" rtl="0" algn="ctr">
              <a:lnSpc>
                <a:spcPct val="100000"/>
              </a:lnSpc>
              <a:spcBef>
                <a:spcPts val="0"/>
              </a:spcBef>
              <a:spcAft>
                <a:spcPts val="0"/>
              </a:spcAft>
              <a:buNone/>
            </a:pPr>
            <a:r>
              <a:rPr lang="en" sz="800"/>
              <a:t>Root</a:t>
            </a:r>
            <a:endParaRPr sz="800"/>
          </a:p>
        </p:txBody>
      </p:sp>
      <p:sp>
        <p:nvSpPr>
          <p:cNvPr id="113" name="Google Shape;113;p18"/>
          <p:cNvSpPr/>
          <p:nvPr/>
        </p:nvSpPr>
        <p:spPr>
          <a:xfrm>
            <a:off x="4981275" y="1683875"/>
            <a:ext cx="554700" cy="265800"/>
          </a:xfrm>
          <a:prstGeom prst="roundRect">
            <a:avLst>
              <a:gd fmla="val 14644"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number</a:t>
            </a:r>
            <a:endParaRPr sz="800"/>
          </a:p>
        </p:txBody>
      </p:sp>
      <p:sp>
        <p:nvSpPr>
          <p:cNvPr id="114" name="Google Shape;114;p18"/>
          <p:cNvSpPr/>
          <p:nvPr/>
        </p:nvSpPr>
        <p:spPr>
          <a:xfrm>
            <a:off x="5597625" y="1683875"/>
            <a:ext cx="590400" cy="265800"/>
          </a:xfrm>
          <a:prstGeom prst="roundRect">
            <a:avLst>
              <a:gd fmla="val 14644"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difficulty</a:t>
            </a:r>
            <a:endParaRPr sz="800"/>
          </a:p>
        </p:txBody>
      </p:sp>
      <p:sp>
        <p:nvSpPr>
          <p:cNvPr id="115" name="Google Shape;115;p18"/>
          <p:cNvSpPr/>
          <p:nvPr/>
        </p:nvSpPr>
        <p:spPr>
          <a:xfrm>
            <a:off x="6528575" y="1683875"/>
            <a:ext cx="635400" cy="265800"/>
          </a:xfrm>
          <a:prstGeom prst="roundRect">
            <a:avLst>
              <a:gd fmla="val 14644"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mixHash</a:t>
            </a:r>
            <a:endParaRPr sz="800"/>
          </a:p>
        </p:txBody>
      </p:sp>
      <p:sp>
        <p:nvSpPr>
          <p:cNvPr id="116" name="Google Shape;116;p18"/>
          <p:cNvSpPr/>
          <p:nvPr/>
        </p:nvSpPr>
        <p:spPr>
          <a:xfrm>
            <a:off x="7238600" y="1683875"/>
            <a:ext cx="489600" cy="265800"/>
          </a:xfrm>
          <a:prstGeom prst="roundRect">
            <a:avLst>
              <a:gd fmla="val 14644"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nonce</a:t>
            </a:r>
            <a:endParaRPr sz="800"/>
          </a:p>
        </p:txBody>
      </p:sp>
      <p:sp>
        <p:nvSpPr>
          <p:cNvPr id="117" name="Google Shape;117;p18"/>
          <p:cNvSpPr txBox="1"/>
          <p:nvPr/>
        </p:nvSpPr>
        <p:spPr>
          <a:xfrm>
            <a:off x="5661125" y="1329975"/>
            <a:ext cx="554700" cy="32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t>Block</a:t>
            </a:r>
            <a:endParaRPr sz="1000"/>
          </a:p>
        </p:txBody>
      </p:sp>
      <p:sp>
        <p:nvSpPr>
          <p:cNvPr id="118" name="Google Shape;118;p18"/>
          <p:cNvSpPr/>
          <p:nvPr/>
        </p:nvSpPr>
        <p:spPr>
          <a:xfrm>
            <a:off x="5211050" y="25669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8"/>
          <p:cNvSpPr/>
          <p:nvPr/>
        </p:nvSpPr>
        <p:spPr>
          <a:xfrm>
            <a:off x="5759500" y="25669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8"/>
          <p:cNvSpPr/>
          <p:nvPr/>
        </p:nvSpPr>
        <p:spPr>
          <a:xfrm>
            <a:off x="5485275" y="25669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8"/>
          <p:cNvSpPr/>
          <p:nvPr/>
        </p:nvSpPr>
        <p:spPr>
          <a:xfrm>
            <a:off x="5212525" y="30850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8"/>
          <p:cNvSpPr/>
          <p:nvPr/>
        </p:nvSpPr>
        <p:spPr>
          <a:xfrm>
            <a:off x="5760975" y="30850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8"/>
          <p:cNvSpPr/>
          <p:nvPr/>
        </p:nvSpPr>
        <p:spPr>
          <a:xfrm>
            <a:off x="5486750" y="30850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8"/>
          <p:cNvSpPr/>
          <p:nvPr/>
        </p:nvSpPr>
        <p:spPr>
          <a:xfrm>
            <a:off x="5212525" y="36031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8"/>
          <p:cNvSpPr/>
          <p:nvPr/>
        </p:nvSpPr>
        <p:spPr>
          <a:xfrm>
            <a:off x="5760975" y="36031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5486750" y="36031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 name="Google Shape;127;p18"/>
          <p:cNvCxnSpPr>
            <a:stCxn id="110" idx="2"/>
            <a:endCxn id="118" idx="0"/>
          </p:cNvCxnSpPr>
          <p:nvPr/>
        </p:nvCxnSpPr>
        <p:spPr>
          <a:xfrm flipH="1">
            <a:off x="5317863" y="2291650"/>
            <a:ext cx="275100" cy="275400"/>
          </a:xfrm>
          <a:prstGeom prst="straightConnector1">
            <a:avLst/>
          </a:prstGeom>
          <a:noFill/>
          <a:ln cap="flat" cmpd="sng" w="9525">
            <a:solidFill>
              <a:srgbClr val="000000"/>
            </a:solidFill>
            <a:prstDash val="solid"/>
            <a:round/>
            <a:headEnd len="med" w="med" type="none"/>
            <a:tailEnd len="med" w="med" type="none"/>
          </a:ln>
        </p:spPr>
      </p:cxnSp>
      <p:cxnSp>
        <p:nvCxnSpPr>
          <p:cNvPr id="128" name="Google Shape;128;p18"/>
          <p:cNvCxnSpPr>
            <a:stCxn id="110" idx="2"/>
            <a:endCxn id="120" idx="0"/>
          </p:cNvCxnSpPr>
          <p:nvPr/>
        </p:nvCxnSpPr>
        <p:spPr>
          <a:xfrm flipH="1">
            <a:off x="5592363" y="2291650"/>
            <a:ext cx="600" cy="275400"/>
          </a:xfrm>
          <a:prstGeom prst="straightConnector1">
            <a:avLst/>
          </a:prstGeom>
          <a:noFill/>
          <a:ln cap="flat" cmpd="sng" w="9525">
            <a:solidFill>
              <a:srgbClr val="000000"/>
            </a:solidFill>
            <a:prstDash val="solid"/>
            <a:round/>
            <a:headEnd len="med" w="med" type="none"/>
            <a:tailEnd len="med" w="med" type="none"/>
          </a:ln>
        </p:spPr>
      </p:cxnSp>
      <p:cxnSp>
        <p:nvCxnSpPr>
          <p:cNvPr id="129" name="Google Shape;129;p18"/>
          <p:cNvCxnSpPr>
            <a:stCxn id="110" idx="2"/>
            <a:endCxn id="119" idx="0"/>
          </p:cNvCxnSpPr>
          <p:nvPr/>
        </p:nvCxnSpPr>
        <p:spPr>
          <a:xfrm>
            <a:off x="5592963" y="2291650"/>
            <a:ext cx="273600" cy="275400"/>
          </a:xfrm>
          <a:prstGeom prst="straightConnector1">
            <a:avLst/>
          </a:prstGeom>
          <a:noFill/>
          <a:ln cap="flat" cmpd="sng" w="9525">
            <a:solidFill>
              <a:srgbClr val="000000"/>
            </a:solidFill>
            <a:prstDash val="solid"/>
            <a:round/>
            <a:headEnd len="med" w="med" type="none"/>
            <a:tailEnd len="med" w="med" type="none"/>
          </a:ln>
        </p:spPr>
      </p:cxnSp>
      <p:cxnSp>
        <p:nvCxnSpPr>
          <p:cNvPr id="130" name="Google Shape;130;p18"/>
          <p:cNvCxnSpPr/>
          <p:nvPr/>
        </p:nvCxnSpPr>
        <p:spPr>
          <a:xfrm flipH="1">
            <a:off x="5319513" y="2780850"/>
            <a:ext cx="275700" cy="304200"/>
          </a:xfrm>
          <a:prstGeom prst="straightConnector1">
            <a:avLst/>
          </a:prstGeom>
          <a:noFill/>
          <a:ln cap="flat" cmpd="sng" w="9525">
            <a:solidFill>
              <a:srgbClr val="000000"/>
            </a:solidFill>
            <a:prstDash val="solid"/>
            <a:round/>
            <a:headEnd len="med" w="med" type="none"/>
            <a:tailEnd len="med" w="med" type="none"/>
          </a:ln>
        </p:spPr>
      </p:cxnSp>
      <p:cxnSp>
        <p:nvCxnSpPr>
          <p:cNvPr id="131" name="Google Shape;131;p18"/>
          <p:cNvCxnSpPr/>
          <p:nvPr/>
        </p:nvCxnSpPr>
        <p:spPr>
          <a:xfrm flipH="1">
            <a:off x="5593713" y="2780850"/>
            <a:ext cx="1500" cy="304200"/>
          </a:xfrm>
          <a:prstGeom prst="straightConnector1">
            <a:avLst/>
          </a:prstGeom>
          <a:noFill/>
          <a:ln cap="flat" cmpd="sng" w="9525">
            <a:solidFill>
              <a:srgbClr val="000000"/>
            </a:solidFill>
            <a:prstDash val="solid"/>
            <a:round/>
            <a:headEnd len="med" w="med" type="none"/>
            <a:tailEnd len="med" w="med" type="none"/>
          </a:ln>
        </p:spPr>
      </p:cxnSp>
      <p:cxnSp>
        <p:nvCxnSpPr>
          <p:cNvPr id="132" name="Google Shape;132;p18"/>
          <p:cNvCxnSpPr/>
          <p:nvPr/>
        </p:nvCxnSpPr>
        <p:spPr>
          <a:xfrm>
            <a:off x="5595213" y="2780850"/>
            <a:ext cx="272700" cy="304200"/>
          </a:xfrm>
          <a:prstGeom prst="straightConnector1">
            <a:avLst/>
          </a:prstGeom>
          <a:noFill/>
          <a:ln cap="flat" cmpd="sng" w="9525">
            <a:solidFill>
              <a:srgbClr val="000000"/>
            </a:solidFill>
            <a:prstDash val="solid"/>
            <a:round/>
            <a:headEnd len="med" w="med" type="none"/>
            <a:tailEnd len="med" w="med" type="none"/>
          </a:ln>
        </p:spPr>
      </p:cxnSp>
      <p:cxnSp>
        <p:nvCxnSpPr>
          <p:cNvPr id="133" name="Google Shape;133;p18"/>
          <p:cNvCxnSpPr/>
          <p:nvPr/>
        </p:nvCxnSpPr>
        <p:spPr>
          <a:xfrm flipH="1">
            <a:off x="5318038" y="3298950"/>
            <a:ext cx="275700" cy="304200"/>
          </a:xfrm>
          <a:prstGeom prst="straightConnector1">
            <a:avLst/>
          </a:prstGeom>
          <a:noFill/>
          <a:ln cap="flat" cmpd="sng" w="9525">
            <a:solidFill>
              <a:srgbClr val="000000"/>
            </a:solidFill>
            <a:prstDash val="solid"/>
            <a:round/>
            <a:headEnd len="med" w="med" type="none"/>
            <a:tailEnd len="med" w="med" type="none"/>
          </a:ln>
        </p:spPr>
      </p:cxnSp>
      <p:cxnSp>
        <p:nvCxnSpPr>
          <p:cNvPr id="134" name="Google Shape;134;p18"/>
          <p:cNvCxnSpPr/>
          <p:nvPr/>
        </p:nvCxnSpPr>
        <p:spPr>
          <a:xfrm flipH="1">
            <a:off x="5592238" y="3298950"/>
            <a:ext cx="1500" cy="304200"/>
          </a:xfrm>
          <a:prstGeom prst="straightConnector1">
            <a:avLst/>
          </a:prstGeom>
          <a:noFill/>
          <a:ln cap="flat" cmpd="sng" w="9525">
            <a:solidFill>
              <a:srgbClr val="000000"/>
            </a:solidFill>
            <a:prstDash val="solid"/>
            <a:round/>
            <a:headEnd len="med" w="med" type="none"/>
            <a:tailEnd len="med" w="med" type="none"/>
          </a:ln>
        </p:spPr>
      </p:cxnSp>
      <p:cxnSp>
        <p:nvCxnSpPr>
          <p:cNvPr id="135" name="Google Shape;135;p18"/>
          <p:cNvCxnSpPr/>
          <p:nvPr/>
        </p:nvCxnSpPr>
        <p:spPr>
          <a:xfrm>
            <a:off x="5593738" y="3298950"/>
            <a:ext cx="272700" cy="304200"/>
          </a:xfrm>
          <a:prstGeom prst="straightConnector1">
            <a:avLst/>
          </a:prstGeom>
          <a:noFill/>
          <a:ln cap="flat" cmpd="sng" w="9525">
            <a:solidFill>
              <a:srgbClr val="000000"/>
            </a:solidFill>
            <a:prstDash val="solid"/>
            <a:round/>
            <a:headEnd len="med" w="med" type="none"/>
            <a:tailEnd len="med" w="med" type="none"/>
          </a:ln>
        </p:spPr>
      </p:cxnSp>
      <p:cxnSp>
        <p:nvCxnSpPr>
          <p:cNvPr id="136" name="Google Shape;136;p18"/>
          <p:cNvCxnSpPr/>
          <p:nvPr/>
        </p:nvCxnSpPr>
        <p:spPr>
          <a:xfrm flipH="1">
            <a:off x="5249913" y="2780860"/>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137" name="Google Shape;137;p18"/>
          <p:cNvCxnSpPr/>
          <p:nvPr/>
        </p:nvCxnSpPr>
        <p:spPr>
          <a:xfrm flipH="1">
            <a:off x="5318013" y="2780860"/>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138" name="Google Shape;138;p18"/>
          <p:cNvCxnSpPr/>
          <p:nvPr/>
        </p:nvCxnSpPr>
        <p:spPr>
          <a:xfrm>
            <a:off x="5318913" y="2780860"/>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139" name="Google Shape;139;p18"/>
          <p:cNvCxnSpPr/>
          <p:nvPr/>
        </p:nvCxnSpPr>
        <p:spPr>
          <a:xfrm flipH="1">
            <a:off x="5793238" y="2773960"/>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140" name="Google Shape;140;p18"/>
          <p:cNvCxnSpPr/>
          <p:nvPr/>
        </p:nvCxnSpPr>
        <p:spPr>
          <a:xfrm flipH="1">
            <a:off x="5861338" y="2773960"/>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141" name="Google Shape;141;p18"/>
          <p:cNvCxnSpPr/>
          <p:nvPr/>
        </p:nvCxnSpPr>
        <p:spPr>
          <a:xfrm>
            <a:off x="5862238" y="2773960"/>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142" name="Google Shape;142;p18"/>
          <p:cNvCxnSpPr/>
          <p:nvPr/>
        </p:nvCxnSpPr>
        <p:spPr>
          <a:xfrm flipH="1">
            <a:off x="5793238" y="3298960"/>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143" name="Google Shape;143;p18"/>
          <p:cNvCxnSpPr/>
          <p:nvPr/>
        </p:nvCxnSpPr>
        <p:spPr>
          <a:xfrm flipH="1">
            <a:off x="5861338" y="3298960"/>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144" name="Google Shape;144;p18"/>
          <p:cNvCxnSpPr/>
          <p:nvPr/>
        </p:nvCxnSpPr>
        <p:spPr>
          <a:xfrm>
            <a:off x="5862238" y="3298960"/>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145" name="Google Shape;145;p18"/>
          <p:cNvCxnSpPr/>
          <p:nvPr/>
        </p:nvCxnSpPr>
        <p:spPr>
          <a:xfrm flipH="1">
            <a:off x="5243313" y="3298960"/>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146" name="Google Shape;146;p18"/>
          <p:cNvCxnSpPr/>
          <p:nvPr/>
        </p:nvCxnSpPr>
        <p:spPr>
          <a:xfrm flipH="1">
            <a:off x="5311413" y="3298960"/>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147" name="Google Shape;147;p18"/>
          <p:cNvCxnSpPr/>
          <p:nvPr/>
        </p:nvCxnSpPr>
        <p:spPr>
          <a:xfrm>
            <a:off x="5312313" y="3298960"/>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148" name="Google Shape;148;p18"/>
          <p:cNvCxnSpPr>
            <a:stCxn id="108" idx="1"/>
          </p:cNvCxnSpPr>
          <p:nvPr/>
        </p:nvCxnSpPr>
        <p:spPr>
          <a:xfrm rot="10800000">
            <a:off x="3820425" y="1816775"/>
            <a:ext cx="333900" cy="0"/>
          </a:xfrm>
          <a:prstGeom prst="straightConnector1">
            <a:avLst/>
          </a:prstGeom>
          <a:noFill/>
          <a:ln cap="flat" cmpd="sng" w="9525">
            <a:solidFill>
              <a:srgbClr val="000000"/>
            </a:solidFill>
            <a:prstDash val="solid"/>
            <a:round/>
            <a:headEnd len="med" w="med" type="none"/>
            <a:tailEnd len="med" w="med" type="triangle"/>
          </a:ln>
        </p:spPr>
      </p:cxnSp>
      <p:cxnSp>
        <p:nvCxnSpPr>
          <p:cNvPr id="149" name="Google Shape;149;p18"/>
          <p:cNvCxnSpPr/>
          <p:nvPr/>
        </p:nvCxnSpPr>
        <p:spPr>
          <a:xfrm rot="10800000">
            <a:off x="7802825" y="1816775"/>
            <a:ext cx="333900" cy="0"/>
          </a:xfrm>
          <a:prstGeom prst="straightConnector1">
            <a:avLst/>
          </a:prstGeom>
          <a:noFill/>
          <a:ln cap="flat" cmpd="sng" w="9525">
            <a:solidFill>
              <a:srgbClr val="000000"/>
            </a:solidFill>
            <a:prstDash val="solid"/>
            <a:round/>
            <a:headEnd len="med" w="med" type="none"/>
            <a:tailEnd len="med" w="med" type="triangle"/>
          </a:ln>
        </p:spPr>
      </p:cxnSp>
      <p:sp>
        <p:nvSpPr>
          <p:cNvPr id="150" name="Google Shape;150;p18"/>
          <p:cNvSpPr txBox="1"/>
          <p:nvPr/>
        </p:nvSpPr>
        <p:spPr>
          <a:xfrm>
            <a:off x="6194275" y="1599125"/>
            <a:ext cx="333900" cy="32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151" name="Google Shape;151;p18"/>
          <p:cNvSpPr/>
          <p:nvPr/>
        </p:nvSpPr>
        <p:spPr>
          <a:xfrm>
            <a:off x="6168513" y="25958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p:nvPr/>
        </p:nvSpPr>
        <p:spPr>
          <a:xfrm>
            <a:off x="6716963" y="25958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8"/>
          <p:cNvSpPr/>
          <p:nvPr/>
        </p:nvSpPr>
        <p:spPr>
          <a:xfrm>
            <a:off x="6442738" y="25958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p:nvPr/>
        </p:nvSpPr>
        <p:spPr>
          <a:xfrm>
            <a:off x="6169988" y="31139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a:off x="6718438" y="31139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8"/>
          <p:cNvSpPr/>
          <p:nvPr/>
        </p:nvSpPr>
        <p:spPr>
          <a:xfrm>
            <a:off x="6444213" y="31139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8"/>
          <p:cNvSpPr/>
          <p:nvPr/>
        </p:nvSpPr>
        <p:spPr>
          <a:xfrm>
            <a:off x="6169988" y="36320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8"/>
          <p:cNvSpPr/>
          <p:nvPr/>
        </p:nvSpPr>
        <p:spPr>
          <a:xfrm>
            <a:off x="6718438" y="36320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p:nvPr/>
        </p:nvSpPr>
        <p:spPr>
          <a:xfrm>
            <a:off x="6444213" y="36320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0" name="Google Shape;160;p18"/>
          <p:cNvCxnSpPr>
            <a:endCxn id="151" idx="0"/>
          </p:cNvCxnSpPr>
          <p:nvPr/>
        </p:nvCxnSpPr>
        <p:spPr>
          <a:xfrm flipH="1">
            <a:off x="6275463" y="2291650"/>
            <a:ext cx="275700" cy="304200"/>
          </a:xfrm>
          <a:prstGeom prst="straightConnector1">
            <a:avLst/>
          </a:prstGeom>
          <a:noFill/>
          <a:ln cap="flat" cmpd="sng" w="9525">
            <a:solidFill>
              <a:srgbClr val="000000"/>
            </a:solidFill>
            <a:prstDash val="solid"/>
            <a:round/>
            <a:headEnd len="med" w="med" type="none"/>
            <a:tailEnd len="med" w="med" type="none"/>
          </a:ln>
        </p:spPr>
      </p:cxnSp>
      <p:cxnSp>
        <p:nvCxnSpPr>
          <p:cNvPr id="161" name="Google Shape;161;p18"/>
          <p:cNvCxnSpPr>
            <a:endCxn id="153" idx="0"/>
          </p:cNvCxnSpPr>
          <p:nvPr/>
        </p:nvCxnSpPr>
        <p:spPr>
          <a:xfrm flipH="1">
            <a:off x="6549688" y="2291650"/>
            <a:ext cx="1500" cy="304200"/>
          </a:xfrm>
          <a:prstGeom prst="straightConnector1">
            <a:avLst/>
          </a:prstGeom>
          <a:noFill/>
          <a:ln cap="flat" cmpd="sng" w="9525">
            <a:solidFill>
              <a:srgbClr val="000000"/>
            </a:solidFill>
            <a:prstDash val="solid"/>
            <a:round/>
            <a:headEnd len="med" w="med" type="none"/>
            <a:tailEnd len="med" w="med" type="none"/>
          </a:ln>
        </p:spPr>
      </p:cxnSp>
      <p:cxnSp>
        <p:nvCxnSpPr>
          <p:cNvPr id="162" name="Google Shape;162;p18"/>
          <p:cNvCxnSpPr>
            <a:endCxn id="152" idx="0"/>
          </p:cNvCxnSpPr>
          <p:nvPr/>
        </p:nvCxnSpPr>
        <p:spPr>
          <a:xfrm>
            <a:off x="6551213" y="2291650"/>
            <a:ext cx="272700" cy="304200"/>
          </a:xfrm>
          <a:prstGeom prst="straightConnector1">
            <a:avLst/>
          </a:prstGeom>
          <a:noFill/>
          <a:ln cap="flat" cmpd="sng" w="9525">
            <a:solidFill>
              <a:srgbClr val="000000"/>
            </a:solidFill>
            <a:prstDash val="solid"/>
            <a:round/>
            <a:headEnd len="med" w="med" type="none"/>
            <a:tailEnd len="med" w="med" type="none"/>
          </a:ln>
        </p:spPr>
      </p:cxnSp>
      <p:cxnSp>
        <p:nvCxnSpPr>
          <p:cNvPr id="163" name="Google Shape;163;p18"/>
          <p:cNvCxnSpPr/>
          <p:nvPr/>
        </p:nvCxnSpPr>
        <p:spPr>
          <a:xfrm flipH="1">
            <a:off x="6276975" y="2809750"/>
            <a:ext cx="275700" cy="304200"/>
          </a:xfrm>
          <a:prstGeom prst="straightConnector1">
            <a:avLst/>
          </a:prstGeom>
          <a:noFill/>
          <a:ln cap="flat" cmpd="sng" w="9525">
            <a:solidFill>
              <a:srgbClr val="000000"/>
            </a:solidFill>
            <a:prstDash val="solid"/>
            <a:round/>
            <a:headEnd len="med" w="med" type="none"/>
            <a:tailEnd len="med" w="med" type="none"/>
          </a:ln>
        </p:spPr>
      </p:cxnSp>
      <p:cxnSp>
        <p:nvCxnSpPr>
          <p:cNvPr id="164" name="Google Shape;164;p18"/>
          <p:cNvCxnSpPr/>
          <p:nvPr/>
        </p:nvCxnSpPr>
        <p:spPr>
          <a:xfrm flipH="1">
            <a:off x="6551175" y="2809750"/>
            <a:ext cx="1500" cy="304200"/>
          </a:xfrm>
          <a:prstGeom prst="straightConnector1">
            <a:avLst/>
          </a:prstGeom>
          <a:noFill/>
          <a:ln cap="flat" cmpd="sng" w="9525">
            <a:solidFill>
              <a:srgbClr val="000000"/>
            </a:solidFill>
            <a:prstDash val="solid"/>
            <a:round/>
            <a:headEnd len="med" w="med" type="none"/>
            <a:tailEnd len="med" w="med" type="none"/>
          </a:ln>
        </p:spPr>
      </p:cxnSp>
      <p:cxnSp>
        <p:nvCxnSpPr>
          <p:cNvPr id="165" name="Google Shape;165;p18"/>
          <p:cNvCxnSpPr/>
          <p:nvPr/>
        </p:nvCxnSpPr>
        <p:spPr>
          <a:xfrm>
            <a:off x="6552675" y="2809750"/>
            <a:ext cx="272700" cy="304200"/>
          </a:xfrm>
          <a:prstGeom prst="straightConnector1">
            <a:avLst/>
          </a:prstGeom>
          <a:noFill/>
          <a:ln cap="flat" cmpd="sng" w="9525">
            <a:solidFill>
              <a:srgbClr val="000000"/>
            </a:solidFill>
            <a:prstDash val="solid"/>
            <a:round/>
            <a:headEnd len="med" w="med" type="none"/>
            <a:tailEnd len="med" w="med" type="none"/>
          </a:ln>
        </p:spPr>
      </p:cxnSp>
      <p:cxnSp>
        <p:nvCxnSpPr>
          <p:cNvPr id="166" name="Google Shape;166;p18"/>
          <p:cNvCxnSpPr/>
          <p:nvPr/>
        </p:nvCxnSpPr>
        <p:spPr>
          <a:xfrm flipH="1">
            <a:off x="6275500" y="3327850"/>
            <a:ext cx="275700" cy="304200"/>
          </a:xfrm>
          <a:prstGeom prst="straightConnector1">
            <a:avLst/>
          </a:prstGeom>
          <a:noFill/>
          <a:ln cap="flat" cmpd="sng" w="9525">
            <a:solidFill>
              <a:srgbClr val="000000"/>
            </a:solidFill>
            <a:prstDash val="solid"/>
            <a:round/>
            <a:headEnd len="med" w="med" type="none"/>
            <a:tailEnd len="med" w="med" type="none"/>
          </a:ln>
        </p:spPr>
      </p:cxnSp>
      <p:cxnSp>
        <p:nvCxnSpPr>
          <p:cNvPr id="167" name="Google Shape;167;p18"/>
          <p:cNvCxnSpPr/>
          <p:nvPr/>
        </p:nvCxnSpPr>
        <p:spPr>
          <a:xfrm flipH="1">
            <a:off x="6549700" y="3327850"/>
            <a:ext cx="1500" cy="304200"/>
          </a:xfrm>
          <a:prstGeom prst="straightConnector1">
            <a:avLst/>
          </a:prstGeom>
          <a:noFill/>
          <a:ln cap="flat" cmpd="sng" w="9525">
            <a:solidFill>
              <a:srgbClr val="000000"/>
            </a:solidFill>
            <a:prstDash val="solid"/>
            <a:round/>
            <a:headEnd len="med" w="med" type="none"/>
            <a:tailEnd len="med" w="med" type="none"/>
          </a:ln>
        </p:spPr>
      </p:cxnSp>
      <p:cxnSp>
        <p:nvCxnSpPr>
          <p:cNvPr id="168" name="Google Shape;168;p18"/>
          <p:cNvCxnSpPr/>
          <p:nvPr/>
        </p:nvCxnSpPr>
        <p:spPr>
          <a:xfrm>
            <a:off x="6551200" y="3327850"/>
            <a:ext cx="272700" cy="304200"/>
          </a:xfrm>
          <a:prstGeom prst="straightConnector1">
            <a:avLst/>
          </a:prstGeom>
          <a:noFill/>
          <a:ln cap="flat" cmpd="sng" w="9525">
            <a:solidFill>
              <a:srgbClr val="000000"/>
            </a:solidFill>
            <a:prstDash val="solid"/>
            <a:round/>
            <a:headEnd len="med" w="med" type="none"/>
            <a:tailEnd len="med" w="med" type="none"/>
          </a:ln>
        </p:spPr>
      </p:cxnSp>
      <p:cxnSp>
        <p:nvCxnSpPr>
          <p:cNvPr id="169" name="Google Shape;169;p18"/>
          <p:cNvCxnSpPr/>
          <p:nvPr/>
        </p:nvCxnSpPr>
        <p:spPr>
          <a:xfrm flipH="1">
            <a:off x="6207375" y="2809760"/>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170" name="Google Shape;170;p18"/>
          <p:cNvCxnSpPr/>
          <p:nvPr/>
        </p:nvCxnSpPr>
        <p:spPr>
          <a:xfrm flipH="1">
            <a:off x="6275475" y="2809760"/>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171" name="Google Shape;171;p18"/>
          <p:cNvCxnSpPr/>
          <p:nvPr/>
        </p:nvCxnSpPr>
        <p:spPr>
          <a:xfrm>
            <a:off x="6276375" y="2809760"/>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172" name="Google Shape;172;p18"/>
          <p:cNvCxnSpPr/>
          <p:nvPr/>
        </p:nvCxnSpPr>
        <p:spPr>
          <a:xfrm flipH="1">
            <a:off x="6750700" y="2802860"/>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173" name="Google Shape;173;p18"/>
          <p:cNvCxnSpPr/>
          <p:nvPr/>
        </p:nvCxnSpPr>
        <p:spPr>
          <a:xfrm flipH="1">
            <a:off x="6818800" y="2802860"/>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174" name="Google Shape;174;p18"/>
          <p:cNvCxnSpPr/>
          <p:nvPr/>
        </p:nvCxnSpPr>
        <p:spPr>
          <a:xfrm>
            <a:off x="6819700" y="2802860"/>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175" name="Google Shape;175;p18"/>
          <p:cNvCxnSpPr/>
          <p:nvPr/>
        </p:nvCxnSpPr>
        <p:spPr>
          <a:xfrm flipH="1">
            <a:off x="6750700" y="3327860"/>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176" name="Google Shape;176;p18"/>
          <p:cNvCxnSpPr/>
          <p:nvPr/>
        </p:nvCxnSpPr>
        <p:spPr>
          <a:xfrm flipH="1">
            <a:off x="6818800" y="3327860"/>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177" name="Google Shape;177;p18"/>
          <p:cNvCxnSpPr/>
          <p:nvPr/>
        </p:nvCxnSpPr>
        <p:spPr>
          <a:xfrm>
            <a:off x="6819700" y="3327860"/>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178" name="Google Shape;178;p18"/>
          <p:cNvCxnSpPr/>
          <p:nvPr/>
        </p:nvCxnSpPr>
        <p:spPr>
          <a:xfrm flipH="1">
            <a:off x="6200775" y="3327860"/>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179" name="Google Shape;179;p18"/>
          <p:cNvCxnSpPr/>
          <p:nvPr/>
        </p:nvCxnSpPr>
        <p:spPr>
          <a:xfrm flipH="1">
            <a:off x="6268875" y="3327860"/>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180" name="Google Shape;180;p18"/>
          <p:cNvCxnSpPr/>
          <p:nvPr/>
        </p:nvCxnSpPr>
        <p:spPr>
          <a:xfrm>
            <a:off x="6269775" y="3327860"/>
            <a:ext cx="80400" cy="104100"/>
          </a:xfrm>
          <a:prstGeom prst="straightConnector1">
            <a:avLst/>
          </a:prstGeom>
          <a:noFill/>
          <a:ln cap="flat" cmpd="sng" w="9525">
            <a:solidFill>
              <a:srgbClr val="000000"/>
            </a:solidFill>
            <a:prstDash val="solid"/>
            <a:round/>
            <a:headEnd len="med" w="med" type="none"/>
            <a:tailEnd len="med" w="med" type="none"/>
          </a:ln>
        </p:spPr>
      </p:cxnSp>
      <p:sp>
        <p:nvSpPr>
          <p:cNvPr id="181" name="Google Shape;181;p18"/>
          <p:cNvSpPr/>
          <p:nvPr/>
        </p:nvSpPr>
        <p:spPr>
          <a:xfrm>
            <a:off x="4154325" y="2566950"/>
            <a:ext cx="765300" cy="1250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sz="1000"/>
          </a:p>
        </p:txBody>
      </p:sp>
      <p:sp>
        <p:nvSpPr>
          <p:cNvPr id="182" name="Google Shape;182;p18"/>
          <p:cNvSpPr/>
          <p:nvPr/>
        </p:nvSpPr>
        <p:spPr>
          <a:xfrm>
            <a:off x="4252350" y="2680425"/>
            <a:ext cx="590400" cy="265800"/>
          </a:xfrm>
          <a:prstGeom prst="roundRect">
            <a:avLst>
              <a:gd fmla="val 16667"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uncle</a:t>
            </a:r>
            <a:endParaRPr sz="800"/>
          </a:p>
        </p:txBody>
      </p:sp>
      <p:sp>
        <p:nvSpPr>
          <p:cNvPr id="183" name="Google Shape;183;p18"/>
          <p:cNvSpPr/>
          <p:nvPr/>
        </p:nvSpPr>
        <p:spPr>
          <a:xfrm>
            <a:off x="4241775" y="3033150"/>
            <a:ext cx="590400" cy="265800"/>
          </a:xfrm>
          <a:prstGeom prst="roundRect">
            <a:avLst>
              <a:gd fmla="val 16667"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uncle</a:t>
            </a:r>
            <a:endParaRPr sz="800"/>
          </a:p>
        </p:txBody>
      </p:sp>
      <p:sp>
        <p:nvSpPr>
          <p:cNvPr id="184" name="Google Shape;184;p18"/>
          <p:cNvSpPr/>
          <p:nvPr/>
        </p:nvSpPr>
        <p:spPr>
          <a:xfrm>
            <a:off x="4241775" y="3403050"/>
            <a:ext cx="590400" cy="265800"/>
          </a:xfrm>
          <a:prstGeom prst="roundRect">
            <a:avLst>
              <a:gd fmla="val 16667" name="adj"/>
            </a:avLst>
          </a:prstGeom>
          <a:solidFill>
            <a:srgbClr val="CCCCCC"/>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uncle</a:t>
            </a:r>
            <a:endParaRPr sz="1000"/>
          </a:p>
        </p:txBody>
      </p:sp>
      <p:cxnSp>
        <p:nvCxnSpPr>
          <p:cNvPr id="185" name="Google Shape;185;p18"/>
          <p:cNvCxnSpPr>
            <a:stCxn id="109" idx="2"/>
            <a:endCxn id="181" idx="0"/>
          </p:cNvCxnSpPr>
          <p:nvPr/>
        </p:nvCxnSpPr>
        <p:spPr>
          <a:xfrm>
            <a:off x="4536975" y="2291675"/>
            <a:ext cx="0" cy="275400"/>
          </a:xfrm>
          <a:prstGeom prst="straightConnector1">
            <a:avLst/>
          </a:prstGeom>
          <a:noFill/>
          <a:ln cap="flat" cmpd="sng" w="9525">
            <a:solidFill>
              <a:srgbClr val="000000"/>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9"/>
          <p:cNvSpPr txBox="1"/>
          <p:nvPr>
            <p:ph type="title"/>
          </p:nvPr>
        </p:nvSpPr>
        <p:spPr>
          <a:xfrm>
            <a:off x="311700" y="445025"/>
            <a:ext cx="8520600" cy="572700"/>
          </a:xfrm>
          <a:prstGeom prst="rect">
            <a:avLst/>
          </a:prstGeom>
          <a:gradFill>
            <a:gsLst>
              <a:gs pos="0">
                <a:srgbClr val="FFF8B8"/>
              </a:gs>
              <a:gs pos="100000">
                <a:srgbClr val="F9E63B"/>
              </a:gs>
            </a:gsLst>
            <a:lin ang="5400012" scaled="0"/>
          </a:gradFill>
        </p:spPr>
        <p:txBody>
          <a:bodyPr anchorCtr="0" anchor="t" bIns="91425" lIns="91425" spcFirstLastPara="1" rIns="91425" wrap="square" tIns="91425">
            <a:noAutofit/>
          </a:bodyPr>
          <a:lstStyle/>
          <a:p>
            <a:pPr indent="0" lvl="0" marL="0" rtl="0" algn="l">
              <a:spcBef>
                <a:spcPts val="0"/>
              </a:spcBef>
              <a:spcAft>
                <a:spcPts val="0"/>
              </a:spcAft>
              <a:buNone/>
            </a:pPr>
            <a:r>
              <a:rPr lang="en"/>
              <a:t>State</a:t>
            </a:r>
            <a:endParaRPr/>
          </a:p>
        </p:txBody>
      </p:sp>
      <p:sp>
        <p:nvSpPr>
          <p:cNvPr id="191" name="Google Shape;191;p19"/>
          <p:cNvSpPr txBox="1"/>
          <p:nvPr>
            <p:ph idx="1" type="body"/>
          </p:nvPr>
        </p:nvSpPr>
        <p:spPr>
          <a:xfrm>
            <a:off x="311700" y="113535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Accounts</a:t>
            </a:r>
            <a:endParaRPr/>
          </a:p>
          <a:p>
            <a:pPr indent="-342900" lvl="0" marL="457200" rtl="0" algn="l">
              <a:spcBef>
                <a:spcPts val="0"/>
              </a:spcBef>
              <a:spcAft>
                <a:spcPts val="0"/>
              </a:spcAft>
              <a:buSzPts val="1800"/>
              <a:buChar char="●"/>
            </a:pPr>
            <a:r>
              <a:rPr lang="en"/>
              <a:t>Contracts code &amp; storage</a:t>
            </a:r>
            <a:endParaRPr/>
          </a:p>
          <a:p>
            <a:pPr indent="-342900" lvl="0" marL="457200" rtl="0" algn="l">
              <a:spcBef>
                <a:spcPts val="0"/>
              </a:spcBef>
              <a:spcAft>
                <a:spcPts val="0"/>
              </a:spcAft>
              <a:buSzPts val="1800"/>
              <a:buChar char="●"/>
            </a:pPr>
            <a:r>
              <a:rPr lang="en"/>
              <a:t>Merkle Patricia Trie</a:t>
            </a:r>
            <a:endParaRPr/>
          </a:p>
          <a:p>
            <a:pPr indent="-342900" lvl="0" marL="457200" rtl="0" algn="l">
              <a:spcBef>
                <a:spcPts val="0"/>
              </a:spcBef>
              <a:spcAft>
                <a:spcPts val="0"/>
              </a:spcAft>
              <a:buSzPts val="1800"/>
              <a:buChar char="●"/>
            </a:pPr>
            <a:r>
              <a:rPr lang="en"/>
              <a:t>Higher level interface to </a:t>
            </a:r>
            <a:br>
              <a:rPr lang="en"/>
            </a:br>
            <a:r>
              <a:rPr lang="en"/>
              <a:t>key-value storage of State DB</a:t>
            </a:r>
            <a:endParaRPr/>
          </a:p>
        </p:txBody>
      </p:sp>
      <p:sp>
        <p:nvSpPr>
          <p:cNvPr id="192" name="Google Shape;192;p19"/>
          <p:cNvSpPr/>
          <p:nvPr/>
        </p:nvSpPr>
        <p:spPr>
          <a:xfrm>
            <a:off x="4311688" y="1367875"/>
            <a:ext cx="765300" cy="265800"/>
          </a:xfrm>
          <a:prstGeom prst="roundRect">
            <a:avLst>
              <a:gd fmla="val 14644" name="adj"/>
            </a:avLst>
          </a:prstGeom>
          <a:solidFill>
            <a:srgbClr val="B7B7B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state</a:t>
            </a:r>
            <a:r>
              <a:rPr lang="en" sz="800"/>
              <a:t>Root</a:t>
            </a:r>
            <a:endParaRPr sz="800"/>
          </a:p>
        </p:txBody>
      </p:sp>
      <p:sp>
        <p:nvSpPr>
          <p:cNvPr id="193" name="Google Shape;193;p19"/>
          <p:cNvSpPr/>
          <p:nvPr/>
        </p:nvSpPr>
        <p:spPr>
          <a:xfrm>
            <a:off x="4312425" y="1908975"/>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9"/>
          <p:cNvSpPr/>
          <p:nvPr/>
        </p:nvSpPr>
        <p:spPr>
          <a:xfrm>
            <a:off x="4860875" y="1908975"/>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9"/>
          <p:cNvSpPr/>
          <p:nvPr/>
        </p:nvSpPr>
        <p:spPr>
          <a:xfrm>
            <a:off x="4586650" y="1908975"/>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9"/>
          <p:cNvSpPr/>
          <p:nvPr/>
        </p:nvSpPr>
        <p:spPr>
          <a:xfrm>
            <a:off x="4586650" y="2427075"/>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9"/>
          <p:cNvSpPr/>
          <p:nvPr/>
        </p:nvSpPr>
        <p:spPr>
          <a:xfrm>
            <a:off x="5135100" y="2427075"/>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9"/>
          <p:cNvSpPr/>
          <p:nvPr/>
        </p:nvSpPr>
        <p:spPr>
          <a:xfrm>
            <a:off x="4860875" y="2427075"/>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9" name="Google Shape;199;p19"/>
          <p:cNvCxnSpPr>
            <a:stCxn id="192" idx="2"/>
            <a:endCxn id="193" idx="0"/>
          </p:cNvCxnSpPr>
          <p:nvPr/>
        </p:nvCxnSpPr>
        <p:spPr>
          <a:xfrm flipH="1">
            <a:off x="4419238" y="1633675"/>
            <a:ext cx="275100" cy="275400"/>
          </a:xfrm>
          <a:prstGeom prst="straightConnector1">
            <a:avLst/>
          </a:prstGeom>
          <a:noFill/>
          <a:ln cap="flat" cmpd="sng" w="9525">
            <a:solidFill>
              <a:srgbClr val="000000"/>
            </a:solidFill>
            <a:prstDash val="solid"/>
            <a:round/>
            <a:headEnd len="med" w="med" type="none"/>
            <a:tailEnd len="med" w="med" type="none"/>
          </a:ln>
        </p:spPr>
      </p:cxnSp>
      <p:cxnSp>
        <p:nvCxnSpPr>
          <p:cNvPr id="200" name="Google Shape;200;p19"/>
          <p:cNvCxnSpPr>
            <a:stCxn id="192" idx="2"/>
            <a:endCxn id="195" idx="0"/>
          </p:cNvCxnSpPr>
          <p:nvPr/>
        </p:nvCxnSpPr>
        <p:spPr>
          <a:xfrm flipH="1">
            <a:off x="4693738" y="1633675"/>
            <a:ext cx="600" cy="275400"/>
          </a:xfrm>
          <a:prstGeom prst="straightConnector1">
            <a:avLst/>
          </a:prstGeom>
          <a:noFill/>
          <a:ln cap="flat" cmpd="sng" w="9525">
            <a:solidFill>
              <a:srgbClr val="000000"/>
            </a:solidFill>
            <a:prstDash val="solid"/>
            <a:round/>
            <a:headEnd len="med" w="med" type="none"/>
            <a:tailEnd len="med" w="med" type="none"/>
          </a:ln>
        </p:spPr>
      </p:cxnSp>
      <p:cxnSp>
        <p:nvCxnSpPr>
          <p:cNvPr id="201" name="Google Shape;201;p19"/>
          <p:cNvCxnSpPr>
            <a:stCxn id="192" idx="2"/>
            <a:endCxn id="194" idx="0"/>
          </p:cNvCxnSpPr>
          <p:nvPr/>
        </p:nvCxnSpPr>
        <p:spPr>
          <a:xfrm>
            <a:off x="4694338" y="1633675"/>
            <a:ext cx="273600" cy="275400"/>
          </a:xfrm>
          <a:prstGeom prst="straightConnector1">
            <a:avLst/>
          </a:prstGeom>
          <a:noFill/>
          <a:ln cap="flat" cmpd="sng" w="9525">
            <a:solidFill>
              <a:srgbClr val="000000"/>
            </a:solidFill>
            <a:prstDash val="solid"/>
            <a:round/>
            <a:headEnd len="med" w="med" type="none"/>
            <a:tailEnd len="med" w="med" type="none"/>
          </a:ln>
        </p:spPr>
      </p:cxnSp>
      <p:cxnSp>
        <p:nvCxnSpPr>
          <p:cNvPr id="202" name="Google Shape;202;p19"/>
          <p:cNvCxnSpPr/>
          <p:nvPr/>
        </p:nvCxnSpPr>
        <p:spPr>
          <a:xfrm flipH="1">
            <a:off x="4693638" y="2122875"/>
            <a:ext cx="275700" cy="304200"/>
          </a:xfrm>
          <a:prstGeom prst="straightConnector1">
            <a:avLst/>
          </a:prstGeom>
          <a:noFill/>
          <a:ln cap="flat" cmpd="sng" w="9525">
            <a:solidFill>
              <a:srgbClr val="000000"/>
            </a:solidFill>
            <a:prstDash val="solid"/>
            <a:round/>
            <a:headEnd len="med" w="med" type="none"/>
            <a:tailEnd len="med" w="med" type="none"/>
          </a:ln>
        </p:spPr>
      </p:cxnSp>
      <p:cxnSp>
        <p:nvCxnSpPr>
          <p:cNvPr id="203" name="Google Shape;203;p19"/>
          <p:cNvCxnSpPr/>
          <p:nvPr/>
        </p:nvCxnSpPr>
        <p:spPr>
          <a:xfrm flipH="1">
            <a:off x="4967838" y="2122875"/>
            <a:ext cx="1500" cy="304200"/>
          </a:xfrm>
          <a:prstGeom prst="straightConnector1">
            <a:avLst/>
          </a:prstGeom>
          <a:noFill/>
          <a:ln cap="flat" cmpd="sng" w="9525">
            <a:solidFill>
              <a:srgbClr val="000000"/>
            </a:solidFill>
            <a:prstDash val="solid"/>
            <a:round/>
            <a:headEnd len="med" w="med" type="none"/>
            <a:tailEnd len="med" w="med" type="none"/>
          </a:ln>
        </p:spPr>
      </p:cxnSp>
      <p:cxnSp>
        <p:nvCxnSpPr>
          <p:cNvPr id="204" name="Google Shape;204;p19"/>
          <p:cNvCxnSpPr/>
          <p:nvPr/>
        </p:nvCxnSpPr>
        <p:spPr>
          <a:xfrm>
            <a:off x="4969338" y="2122875"/>
            <a:ext cx="272700" cy="304200"/>
          </a:xfrm>
          <a:prstGeom prst="straightConnector1">
            <a:avLst/>
          </a:prstGeom>
          <a:noFill/>
          <a:ln cap="flat" cmpd="sng" w="9525">
            <a:solidFill>
              <a:srgbClr val="000000"/>
            </a:solidFill>
            <a:prstDash val="solid"/>
            <a:round/>
            <a:headEnd len="med" w="med" type="none"/>
            <a:tailEnd len="med" w="med" type="none"/>
          </a:ln>
        </p:spPr>
      </p:cxnSp>
      <p:cxnSp>
        <p:nvCxnSpPr>
          <p:cNvPr id="205" name="Google Shape;205;p19"/>
          <p:cNvCxnSpPr/>
          <p:nvPr/>
        </p:nvCxnSpPr>
        <p:spPr>
          <a:xfrm flipH="1">
            <a:off x="4692163" y="2640975"/>
            <a:ext cx="275700" cy="304200"/>
          </a:xfrm>
          <a:prstGeom prst="straightConnector1">
            <a:avLst/>
          </a:prstGeom>
          <a:noFill/>
          <a:ln cap="flat" cmpd="sng" w="9525">
            <a:solidFill>
              <a:srgbClr val="000000"/>
            </a:solidFill>
            <a:prstDash val="solid"/>
            <a:round/>
            <a:headEnd len="med" w="med" type="none"/>
            <a:tailEnd len="med" w="med" type="none"/>
          </a:ln>
        </p:spPr>
      </p:cxnSp>
      <p:cxnSp>
        <p:nvCxnSpPr>
          <p:cNvPr id="206" name="Google Shape;206;p19"/>
          <p:cNvCxnSpPr/>
          <p:nvPr/>
        </p:nvCxnSpPr>
        <p:spPr>
          <a:xfrm flipH="1">
            <a:off x="4966363" y="2640975"/>
            <a:ext cx="1500" cy="304200"/>
          </a:xfrm>
          <a:prstGeom prst="straightConnector1">
            <a:avLst/>
          </a:prstGeom>
          <a:noFill/>
          <a:ln cap="flat" cmpd="sng" w="9525">
            <a:solidFill>
              <a:srgbClr val="000000"/>
            </a:solidFill>
            <a:prstDash val="solid"/>
            <a:round/>
            <a:headEnd len="med" w="med" type="none"/>
            <a:tailEnd len="med" w="med" type="none"/>
          </a:ln>
        </p:spPr>
      </p:cxnSp>
      <p:cxnSp>
        <p:nvCxnSpPr>
          <p:cNvPr id="207" name="Google Shape;207;p19"/>
          <p:cNvCxnSpPr/>
          <p:nvPr/>
        </p:nvCxnSpPr>
        <p:spPr>
          <a:xfrm>
            <a:off x="4967863" y="2640975"/>
            <a:ext cx="272700" cy="304200"/>
          </a:xfrm>
          <a:prstGeom prst="straightConnector1">
            <a:avLst/>
          </a:prstGeom>
          <a:noFill/>
          <a:ln cap="flat" cmpd="sng" w="9525">
            <a:solidFill>
              <a:srgbClr val="000000"/>
            </a:solidFill>
            <a:prstDash val="solid"/>
            <a:round/>
            <a:headEnd len="med" w="med" type="none"/>
            <a:tailEnd len="med" w="med" type="none"/>
          </a:ln>
        </p:spPr>
      </p:cxnSp>
      <p:cxnSp>
        <p:nvCxnSpPr>
          <p:cNvPr id="208" name="Google Shape;208;p19"/>
          <p:cNvCxnSpPr/>
          <p:nvPr/>
        </p:nvCxnSpPr>
        <p:spPr>
          <a:xfrm flipH="1">
            <a:off x="4351288" y="2122885"/>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209" name="Google Shape;209;p19"/>
          <p:cNvCxnSpPr/>
          <p:nvPr/>
        </p:nvCxnSpPr>
        <p:spPr>
          <a:xfrm flipH="1">
            <a:off x="4419388" y="2122885"/>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210" name="Google Shape;210;p19"/>
          <p:cNvCxnSpPr/>
          <p:nvPr/>
        </p:nvCxnSpPr>
        <p:spPr>
          <a:xfrm>
            <a:off x="4420288" y="2122885"/>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211" name="Google Shape;211;p19"/>
          <p:cNvCxnSpPr/>
          <p:nvPr/>
        </p:nvCxnSpPr>
        <p:spPr>
          <a:xfrm flipH="1">
            <a:off x="4618888" y="2116035"/>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212" name="Google Shape;212;p19"/>
          <p:cNvCxnSpPr/>
          <p:nvPr/>
        </p:nvCxnSpPr>
        <p:spPr>
          <a:xfrm flipH="1">
            <a:off x="4686988" y="2116035"/>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213" name="Google Shape;213;p19"/>
          <p:cNvCxnSpPr/>
          <p:nvPr/>
        </p:nvCxnSpPr>
        <p:spPr>
          <a:xfrm>
            <a:off x="4687888" y="2116035"/>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214" name="Google Shape;214;p19"/>
          <p:cNvCxnSpPr/>
          <p:nvPr/>
        </p:nvCxnSpPr>
        <p:spPr>
          <a:xfrm flipH="1">
            <a:off x="5167363" y="2640985"/>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215" name="Google Shape;215;p19"/>
          <p:cNvCxnSpPr/>
          <p:nvPr/>
        </p:nvCxnSpPr>
        <p:spPr>
          <a:xfrm flipH="1">
            <a:off x="5235463" y="2640985"/>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216" name="Google Shape;216;p19"/>
          <p:cNvCxnSpPr/>
          <p:nvPr/>
        </p:nvCxnSpPr>
        <p:spPr>
          <a:xfrm>
            <a:off x="5236363" y="2640985"/>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217" name="Google Shape;217;p19"/>
          <p:cNvCxnSpPr/>
          <p:nvPr/>
        </p:nvCxnSpPr>
        <p:spPr>
          <a:xfrm flipH="1">
            <a:off x="4617438" y="2640985"/>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218" name="Google Shape;218;p19"/>
          <p:cNvCxnSpPr/>
          <p:nvPr/>
        </p:nvCxnSpPr>
        <p:spPr>
          <a:xfrm flipH="1">
            <a:off x="4685538" y="2640985"/>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219" name="Google Shape;219;p19"/>
          <p:cNvCxnSpPr/>
          <p:nvPr/>
        </p:nvCxnSpPr>
        <p:spPr>
          <a:xfrm>
            <a:off x="4686438" y="2640985"/>
            <a:ext cx="80400" cy="104100"/>
          </a:xfrm>
          <a:prstGeom prst="straightConnector1">
            <a:avLst/>
          </a:prstGeom>
          <a:noFill/>
          <a:ln cap="flat" cmpd="sng" w="9525">
            <a:solidFill>
              <a:srgbClr val="000000"/>
            </a:solidFill>
            <a:prstDash val="solid"/>
            <a:round/>
            <a:headEnd len="med" w="med" type="none"/>
            <a:tailEnd len="med" w="med" type="none"/>
          </a:ln>
        </p:spPr>
      </p:cxnSp>
      <p:sp>
        <p:nvSpPr>
          <p:cNvPr id="220" name="Google Shape;220;p19"/>
          <p:cNvSpPr/>
          <p:nvPr/>
        </p:nvSpPr>
        <p:spPr>
          <a:xfrm>
            <a:off x="5135100" y="2945175"/>
            <a:ext cx="3483300" cy="5379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sz="1000"/>
          </a:p>
        </p:txBody>
      </p:sp>
      <p:sp>
        <p:nvSpPr>
          <p:cNvPr id="221" name="Google Shape;221;p19"/>
          <p:cNvSpPr/>
          <p:nvPr/>
        </p:nvSpPr>
        <p:spPr>
          <a:xfrm>
            <a:off x="5304350" y="3126750"/>
            <a:ext cx="765300" cy="265800"/>
          </a:xfrm>
          <a:prstGeom prst="roundRect">
            <a:avLst>
              <a:gd fmla="val 14644" name="adj"/>
            </a:avLst>
          </a:prstGeom>
          <a:solidFill>
            <a:srgbClr val="B7B7B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nonce</a:t>
            </a:r>
            <a:endParaRPr sz="800"/>
          </a:p>
        </p:txBody>
      </p:sp>
      <p:sp>
        <p:nvSpPr>
          <p:cNvPr id="222" name="Google Shape;222;p19"/>
          <p:cNvSpPr/>
          <p:nvPr/>
        </p:nvSpPr>
        <p:spPr>
          <a:xfrm>
            <a:off x="6166650" y="3126750"/>
            <a:ext cx="590400" cy="265800"/>
          </a:xfrm>
          <a:prstGeom prst="roundRect">
            <a:avLst>
              <a:gd fmla="val 14644" name="adj"/>
            </a:avLst>
          </a:prstGeom>
          <a:solidFill>
            <a:srgbClr val="B7B7B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balance</a:t>
            </a:r>
            <a:endParaRPr sz="800"/>
          </a:p>
        </p:txBody>
      </p:sp>
      <p:sp>
        <p:nvSpPr>
          <p:cNvPr id="223" name="Google Shape;223;p19"/>
          <p:cNvSpPr/>
          <p:nvPr/>
        </p:nvSpPr>
        <p:spPr>
          <a:xfrm>
            <a:off x="6860000" y="3126750"/>
            <a:ext cx="720900" cy="265800"/>
          </a:xfrm>
          <a:prstGeom prst="roundRect">
            <a:avLst>
              <a:gd fmla="val 14644" name="adj"/>
            </a:avLst>
          </a:prstGeom>
          <a:solidFill>
            <a:srgbClr val="B7B7B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codeHash</a:t>
            </a:r>
            <a:endParaRPr sz="800"/>
          </a:p>
        </p:txBody>
      </p:sp>
      <p:sp>
        <p:nvSpPr>
          <p:cNvPr id="224" name="Google Shape;224;p19"/>
          <p:cNvSpPr/>
          <p:nvPr/>
        </p:nvSpPr>
        <p:spPr>
          <a:xfrm>
            <a:off x="7683850" y="3126750"/>
            <a:ext cx="765300" cy="265800"/>
          </a:xfrm>
          <a:prstGeom prst="roundRect">
            <a:avLst>
              <a:gd fmla="val 14644" name="adj"/>
            </a:avLst>
          </a:prstGeom>
          <a:solidFill>
            <a:srgbClr val="B7B7B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storageRoot</a:t>
            </a:r>
            <a:endParaRPr sz="800"/>
          </a:p>
        </p:txBody>
      </p:sp>
      <p:sp>
        <p:nvSpPr>
          <p:cNvPr id="225" name="Google Shape;225;p19"/>
          <p:cNvSpPr txBox="1"/>
          <p:nvPr/>
        </p:nvSpPr>
        <p:spPr>
          <a:xfrm>
            <a:off x="6560100" y="2885275"/>
            <a:ext cx="633300" cy="30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Account</a:t>
            </a:r>
            <a:endParaRPr sz="800"/>
          </a:p>
        </p:txBody>
      </p:sp>
      <p:sp>
        <p:nvSpPr>
          <p:cNvPr id="226" name="Google Shape;226;p19"/>
          <p:cNvSpPr/>
          <p:nvPr/>
        </p:nvSpPr>
        <p:spPr>
          <a:xfrm>
            <a:off x="7683850" y="36967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9"/>
          <p:cNvSpPr/>
          <p:nvPr/>
        </p:nvSpPr>
        <p:spPr>
          <a:xfrm>
            <a:off x="8232300" y="36967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9"/>
          <p:cNvSpPr/>
          <p:nvPr/>
        </p:nvSpPr>
        <p:spPr>
          <a:xfrm>
            <a:off x="7958075" y="3696750"/>
            <a:ext cx="213900" cy="2139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9" name="Google Shape;229;p19"/>
          <p:cNvCxnSpPr/>
          <p:nvPr/>
        </p:nvCxnSpPr>
        <p:spPr>
          <a:xfrm flipH="1">
            <a:off x="7790838" y="3392550"/>
            <a:ext cx="275700" cy="304200"/>
          </a:xfrm>
          <a:prstGeom prst="straightConnector1">
            <a:avLst/>
          </a:prstGeom>
          <a:noFill/>
          <a:ln cap="flat" cmpd="sng" w="9525">
            <a:solidFill>
              <a:srgbClr val="000000"/>
            </a:solidFill>
            <a:prstDash val="solid"/>
            <a:round/>
            <a:headEnd len="med" w="med" type="none"/>
            <a:tailEnd len="med" w="med" type="none"/>
          </a:ln>
        </p:spPr>
      </p:cxnSp>
      <p:cxnSp>
        <p:nvCxnSpPr>
          <p:cNvPr id="230" name="Google Shape;230;p19"/>
          <p:cNvCxnSpPr/>
          <p:nvPr/>
        </p:nvCxnSpPr>
        <p:spPr>
          <a:xfrm flipH="1">
            <a:off x="8065038" y="3392550"/>
            <a:ext cx="1500" cy="304200"/>
          </a:xfrm>
          <a:prstGeom prst="straightConnector1">
            <a:avLst/>
          </a:prstGeom>
          <a:noFill/>
          <a:ln cap="flat" cmpd="sng" w="9525">
            <a:solidFill>
              <a:srgbClr val="000000"/>
            </a:solidFill>
            <a:prstDash val="solid"/>
            <a:round/>
            <a:headEnd len="med" w="med" type="none"/>
            <a:tailEnd len="med" w="med" type="none"/>
          </a:ln>
        </p:spPr>
      </p:cxnSp>
      <p:cxnSp>
        <p:nvCxnSpPr>
          <p:cNvPr id="231" name="Google Shape;231;p19"/>
          <p:cNvCxnSpPr/>
          <p:nvPr/>
        </p:nvCxnSpPr>
        <p:spPr>
          <a:xfrm>
            <a:off x="8066538" y="3392550"/>
            <a:ext cx="272700" cy="304200"/>
          </a:xfrm>
          <a:prstGeom prst="straightConnector1">
            <a:avLst/>
          </a:prstGeom>
          <a:noFill/>
          <a:ln cap="flat" cmpd="sng" w="9525">
            <a:solidFill>
              <a:srgbClr val="000000"/>
            </a:solidFill>
            <a:prstDash val="solid"/>
            <a:round/>
            <a:headEnd len="med" w="med" type="none"/>
            <a:tailEnd len="med" w="med" type="none"/>
          </a:ln>
        </p:spPr>
      </p:cxnSp>
      <p:cxnSp>
        <p:nvCxnSpPr>
          <p:cNvPr id="232" name="Google Shape;232;p19"/>
          <p:cNvCxnSpPr/>
          <p:nvPr/>
        </p:nvCxnSpPr>
        <p:spPr>
          <a:xfrm flipH="1">
            <a:off x="8264563" y="3910660"/>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233" name="Google Shape;233;p19"/>
          <p:cNvCxnSpPr/>
          <p:nvPr/>
        </p:nvCxnSpPr>
        <p:spPr>
          <a:xfrm flipH="1">
            <a:off x="8332663" y="3910660"/>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234" name="Google Shape;234;p19"/>
          <p:cNvCxnSpPr/>
          <p:nvPr/>
        </p:nvCxnSpPr>
        <p:spPr>
          <a:xfrm>
            <a:off x="8333563" y="3910660"/>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235" name="Google Shape;235;p19"/>
          <p:cNvCxnSpPr/>
          <p:nvPr/>
        </p:nvCxnSpPr>
        <p:spPr>
          <a:xfrm flipH="1">
            <a:off x="7714638" y="3910660"/>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236" name="Google Shape;236;p19"/>
          <p:cNvCxnSpPr/>
          <p:nvPr/>
        </p:nvCxnSpPr>
        <p:spPr>
          <a:xfrm flipH="1">
            <a:off x="7782738" y="3910660"/>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237" name="Google Shape;237;p19"/>
          <p:cNvCxnSpPr/>
          <p:nvPr/>
        </p:nvCxnSpPr>
        <p:spPr>
          <a:xfrm>
            <a:off x="7783638" y="3910660"/>
            <a:ext cx="80400" cy="104100"/>
          </a:xfrm>
          <a:prstGeom prst="straightConnector1">
            <a:avLst/>
          </a:prstGeom>
          <a:noFill/>
          <a:ln cap="flat" cmpd="sng" w="9525">
            <a:solidFill>
              <a:srgbClr val="000000"/>
            </a:solidFill>
            <a:prstDash val="solid"/>
            <a:round/>
            <a:headEnd len="med" w="med" type="none"/>
            <a:tailEnd len="med" w="med" type="none"/>
          </a:ln>
        </p:spPr>
      </p:cxnSp>
      <p:cxnSp>
        <p:nvCxnSpPr>
          <p:cNvPr id="238" name="Google Shape;238;p19"/>
          <p:cNvCxnSpPr/>
          <p:nvPr/>
        </p:nvCxnSpPr>
        <p:spPr>
          <a:xfrm flipH="1">
            <a:off x="8006463" y="3910660"/>
            <a:ext cx="69000" cy="104100"/>
          </a:xfrm>
          <a:prstGeom prst="straightConnector1">
            <a:avLst/>
          </a:prstGeom>
          <a:noFill/>
          <a:ln cap="flat" cmpd="sng" w="9525">
            <a:solidFill>
              <a:srgbClr val="000000"/>
            </a:solidFill>
            <a:prstDash val="solid"/>
            <a:round/>
            <a:headEnd len="med" w="med" type="none"/>
            <a:tailEnd len="med" w="med" type="none"/>
          </a:ln>
        </p:spPr>
      </p:cxnSp>
      <p:cxnSp>
        <p:nvCxnSpPr>
          <p:cNvPr id="239" name="Google Shape;239;p19"/>
          <p:cNvCxnSpPr/>
          <p:nvPr/>
        </p:nvCxnSpPr>
        <p:spPr>
          <a:xfrm flipH="1">
            <a:off x="8074563" y="3910660"/>
            <a:ext cx="900" cy="104100"/>
          </a:xfrm>
          <a:prstGeom prst="straightConnector1">
            <a:avLst/>
          </a:prstGeom>
          <a:noFill/>
          <a:ln cap="flat" cmpd="sng" w="9525">
            <a:solidFill>
              <a:srgbClr val="000000"/>
            </a:solidFill>
            <a:prstDash val="solid"/>
            <a:round/>
            <a:headEnd len="med" w="med" type="none"/>
            <a:tailEnd len="med" w="med" type="none"/>
          </a:ln>
        </p:spPr>
      </p:cxnSp>
      <p:cxnSp>
        <p:nvCxnSpPr>
          <p:cNvPr id="240" name="Google Shape;240;p19"/>
          <p:cNvCxnSpPr/>
          <p:nvPr/>
        </p:nvCxnSpPr>
        <p:spPr>
          <a:xfrm>
            <a:off x="8075463" y="3910660"/>
            <a:ext cx="80400" cy="104100"/>
          </a:xfrm>
          <a:prstGeom prst="straightConnector1">
            <a:avLst/>
          </a:prstGeom>
          <a:noFill/>
          <a:ln cap="flat" cmpd="sng" w="9525">
            <a:solidFill>
              <a:srgbClr val="000000"/>
            </a:solidFill>
            <a:prstDash val="solid"/>
            <a:round/>
            <a:headEnd len="med" w="med" type="none"/>
            <a:tailEnd len="med" w="med" type="none"/>
          </a:ln>
        </p:spPr>
      </p:cxnSp>
      <p:sp>
        <p:nvSpPr>
          <p:cNvPr id="241" name="Google Shape;241;p19"/>
          <p:cNvSpPr/>
          <p:nvPr/>
        </p:nvSpPr>
        <p:spPr>
          <a:xfrm>
            <a:off x="5562850" y="3670800"/>
            <a:ext cx="1457400" cy="265800"/>
          </a:xfrm>
          <a:prstGeom prst="roundRect">
            <a:avLst>
              <a:gd fmla="val 14644" name="adj"/>
            </a:avLst>
          </a:prstGeom>
          <a:solidFill>
            <a:srgbClr val="B7B7B7"/>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t>code</a:t>
            </a:r>
            <a:endParaRPr sz="800"/>
          </a:p>
        </p:txBody>
      </p:sp>
      <p:cxnSp>
        <p:nvCxnSpPr>
          <p:cNvPr id="242" name="Google Shape;242;p19"/>
          <p:cNvCxnSpPr>
            <a:stCxn id="223" idx="2"/>
            <a:endCxn id="241" idx="0"/>
          </p:cNvCxnSpPr>
          <p:nvPr/>
        </p:nvCxnSpPr>
        <p:spPr>
          <a:xfrm flipH="1">
            <a:off x="6291650" y="3392550"/>
            <a:ext cx="928800" cy="278400"/>
          </a:xfrm>
          <a:prstGeom prst="straightConnector1">
            <a:avLst/>
          </a:prstGeom>
          <a:noFill/>
          <a:ln cap="flat" cmpd="sng" w="9525">
            <a:solidFill>
              <a:srgbClr val="000000"/>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idx="4294967295" type="title"/>
          </p:nvPr>
        </p:nvSpPr>
        <p:spPr>
          <a:xfrm>
            <a:off x="311700" y="445025"/>
            <a:ext cx="8520600" cy="572700"/>
          </a:xfrm>
          <a:prstGeom prst="rect">
            <a:avLst/>
          </a:prstGeom>
          <a:gradFill>
            <a:gsLst>
              <a:gs pos="0">
                <a:srgbClr val="FFF8B8"/>
              </a:gs>
              <a:gs pos="100000">
                <a:srgbClr val="F9E63B"/>
              </a:gs>
            </a:gsLst>
            <a:lin ang="5400012" scaled="0"/>
          </a:gradFill>
        </p:spPr>
        <p:txBody>
          <a:bodyPr anchorCtr="0" anchor="t" bIns="91425" lIns="91425" spcFirstLastPara="1" rIns="91425" wrap="square" tIns="91425">
            <a:noAutofit/>
          </a:bodyPr>
          <a:lstStyle/>
          <a:p>
            <a:pPr indent="0" lvl="0" marL="0" rtl="0" algn="l">
              <a:spcBef>
                <a:spcPts val="0"/>
              </a:spcBef>
              <a:spcAft>
                <a:spcPts val="0"/>
              </a:spcAft>
              <a:buNone/>
            </a:pPr>
            <a:r>
              <a:rPr lang="en"/>
              <a:t>Ethereum Virtual Machine</a:t>
            </a:r>
            <a:endParaRPr/>
          </a:p>
        </p:txBody>
      </p:sp>
      <p:sp>
        <p:nvSpPr>
          <p:cNvPr id="248" name="Google Shape;248;p20"/>
          <p:cNvSpPr txBox="1"/>
          <p:nvPr>
            <p:ph idx="4294967295"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Instruction execution</a:t>
            </a:r>
            <a:endParaRPr/>
          </a:p>
          <a:p>
            <a:pPr indent="-342900" lvl="0" marL="457200" rtl="0" algn="l">
              <a:spcBef>
                <a:spcPts val="0"/>
              </a:spcBef>
              <a:spcAft>
                <a:spcPts val="0"/>
              </a:spcAft>
              <a:buSzPts val="1800"/>
              <a:buChar char="●"/>
            </a:pPr>
            <a:r>
              <a:rPr lang="en"/>
              <a:t>Gas calculation</a:t>
            </a:r>
            <a:endParaRPr/>
          </a:p>
          <a:p>
            <a:pPr indent="-342900" lvl="0" marL="457200" rtl="0" algn="l">
              <a:spcBef>
                <a:spcPts val="0"/>
              </a:spcBef>
              <a:spcAft>
                <a:spcPts val="0"/>
              </a:spcAft>
              <a:buSzPts val="1800"/>
              <a:buChar char="●"/>
            </a:pPr>
            <a:r>
              <a:rPr lang="en"/>
              <a:t>Updating the State</a:t>
            </a:r>
            <a:endParaRPr/>
          </a:p>
          <a:p>
            <a:pPr indent="-342900" lvl="0" marL="457200" rtl="0" algn="l">
              <a:spcBef>
                <a:spcPts val="0"/>
              </a:spcBef>
              <a:spcAft>
                <a:spcPts val="0"/>
              </a:spcAft>
              <a:buSzPts val="1800"/>
              <a:buChar char="●"/>
            </a:pPr>
            <a:r>
              <a:rPr lang="en"/>
              <a:t>Optimizations</a:t>
            </a:r>
            <a:endParaRPr/>
          </a:p>
          <a:p>
            <a:pPr indent="-342900" lvl="0" marL="457200" rtl="0" algn="l">
              <a:spcBef>
                <a:spcPts val="0"/>
              </a:spcBef>
              <a:spcAft>
                <a:spcPts val="0"/>
              </a:spcAft>
              <a:buSzPts val="1800"/>
              <a:buChar char="●"/>
            </a:pPr>
            <a:r>
              <a:rPr lang="en"/>
              <a:t>Interpreter vs JIT</a:t>
            </a:r>
            <a:endParaRPr/>
          </a:p>
        </p:txBody>
      </p:sp>
      <p:pic>
        <p:nvPicPr>
          <p:cNvPr id="249" name="Google Shape;249;p20"/>
          <p:cNvPicPr preferRelativeResize="0"/>
          <p:nvPr/>
        </p:nvPicPr>
        <p:blipFill>
          <a:blip r:embed="rId3">
            <a:alphaModFix/>
          </a:blip>
          <a:stretch>
            <a:fillRect/>
          </a:stretch>
        </p:blipFill>
        <p:spPr>
          <a:xfrm>
            <a:off x="4284475" y="1152475"/>
            <a:ext cx="4099688" cy="3416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1"/>
          <p:cNvSpPr txBox="1"/>
          <p:nvPr>
            <p:ph type="title"/>
          </p:nvPr>
        </p:nvSpPr>
        <p:spPr>
          <a:xfrm>
            <a:off x="311700" y="445025"/>
            <a:ext cx="8520600" cy="572700"/>
          </a:xfrm>
          <a:prstGeom prst="rect">
            <a:avLst/>
          </a:prstGeom>
          <a:gradFill>
            <a:gsLst>
              <a:gs pos="0">
                <a:srgbClr val="FFF8B8"/>
              </a:gs>
              <a:gs pos="100000">
                <a:srgbClr val="F9E63B"/>
              </a:gs>
            </a:gsLst>
            <a:lin ang="5400012" scaled="0"/>
          </a:gra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Proof of Work</a:t>
            </a:r>
            <a:endParaRPr>
              <a:solidFill>
                <a:srgbClr val="000000"/>
              </a:solidFill>
            </a:endParaRPr>
          </a:p>
        </p:txBody>
      </p:sp>
      <p:sp>
        <p:nvSpPr>
          <p:cNvPr id="255" name="Google Shape;255;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Ethash</a:t>
            </a:r>
            <a:endParaRPr/>
          </a:p>
          <a:p>
            <a:pPr indent="-342900" lvl="0" marL="457200" rtl="0" algn="l">
              <a:spcBef>
                <a:spcPts val="0"/>
              </a:spcBef>
              <a:spcAft>
                <a:spcPts val="0"/>
              </a:spcAft>
              <a:buSzPts val="1800"/>
              <a:buChar char="●"/>
            </a:pPr>
            <a:r>
              <a:rPr lang="en"/>
              <a:t>Block seal validation</a:t>
            </a:r>
            <a:endParaRPr/>
          </a:p>
          <a:p>
            <a:pPr indent="-342900" lvl="0" marL="457200" rtl="0" algn="l">
              <a:spcBef>
                <a:spcPts val="0"/>
              </a:spcBef>
              <a:spcAft>
                <a:spcPts val="0"/>
              </a:spcAft>
              <a:buSzPts val="1800"/>
              <a:buChar char="●"/>
            </a:pPr>
            <a:r>
              <a:rPr lang="en"/>
              <a:t>Sealing new blocks</a:t>
            </a:r>
            <a:endParaRPr/>
          </a:p>
          <a:p>
            <a:pPr indent="-342900" lvl="0" marL="457200" rtl="0" algn="l">
              <a:spcBef>
                <a:spcPts val="0"/>
              </a:spcBef>
              <a:spcAft>
                <a:spcPts val="0"/>
              </a:spcAft>
              <a:buSzPts val="1800"/>
              <a:buChar char="●"/>
            </a:pPr>
            <a:r>
              <a:rPr lang="en"/>
              <a:t>Other seal engines (Rinkeby, Kovan)</a:t>
            </a:r>
            <a:endParaRPr/>
          </a:p>
        </p:txBody>
      </p:sp>
      <p:pic>
        <p:nvPicPr>
          <p:cNvPr id="256" name="Google Shape;256;p21"/>
          <p:cNvPicPr preferRelativeResize="0"/>
          <p:nvPr/>
        </p:nvPicPr>
        <p:blipFill>
          <a:blip r:embed="rId3">
            <a:alphaModFix/>
          </a:blip>
          <a:stretch>
            <a:fillRect/>
          </a:stretch>
        </p:blipFill>
        <p:spPr>
          <a:xfrm>
            <a:off x="4916452" y="1284012"/>
            <a:ext cx="3597775" cy="30625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